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2"/>
  </p:notesMasterIdLst>
  <p:handoutMasterIdLst>
    <p:handoutMasterId r:id="rId13"/>
  </p:handoutMasterIdLst>
  <p:sldIdLst>
    <p:sldId id="295" r:id="rId2"/>
    <p:sldId id="290" r:id="rId3"/>
    <p:sldId id="297" r:id="rId4"/>
    <p:sldId id="298" r:id="rId5"/>
    <p:sldId id="299" r:id="rId6"/>
    <p:sldId id="300" r:id="rId7"/>
    <p:sldId id="301" r:id="rId8"/>
    <p:sldId id="302" r:id="rId9"/>
    <p:sldId id="303" r:id="rId10"/>
    <p:sldId id="30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4036"/>
    <a:srgbClr val="902721"/>
    <a:srgbClr val="292C48"/>
    <a:srgbClr val="2C2D39"/>
    <a:srgbClr val="242630"/>
    <a:srgbClr val="2A1F43"/>
    <a:srgbClr val="0C1B43"/>
    <a:srgbClr val="000000"/>
    <a:srgbClr val="1D2225"/>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654" autoAdjust="0"/>
  </p:normalViewPr>
  <p:slideViewPr>
    <p:cSldViewPr snapToGrid="0" snapToObjects="1">
      <p:cViewPr>
        <p:scale>
          <a:sx n="75" d="100"/>
          <a:sy n="75" d="100"/>
        </p:scale>
        <p:origin x="1098" y="228"/>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b="1" dirty="0">
                <a:solidFill>
                  <a:schemeClr val="bg1"/>
                </a:solidFill>
              </a:rPr>
              <a:t>BERT</a:t>
            </a:r>
            <a:r>
              <a:rPr lang="en-US" b="1" baseline="0" dirty="0">
                <a:solidFill>
                  <a:schemeClr val="bg1"/>
                </a:solidFill>
              </a:rPr>
              <a:t>_LARGE vs. Prior Best</a:t>
            </a:r>
            <a:endParaRPr lang="en-US" b="1"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BERT_LARGE</c:v>
                </c:pt>
              </c:strCache>
            </c:strRef>
          </c:tx>
          <c:spPr>
            <a:solidFill>
              <a:schemeClr val="accent1"/>
            </a:solidFill>
            <a:ln>
              <a:noFill/>
            </a:ln>
            <a:effectLst/>
          </c:spPr>
          <c:invertIfNegative val="0"/>
          <c:cat>
            <c:strRef>
              <c:f>Sheet1!$A$2:$A$5</c:f>
              <c:strCache>
                <c:ptCount val="4"/>
                <c:pt idx="0">
                  <c:v>GLUE</c:v>
                </c:pt>
                <c:pt idx="1">
                  <c:v>SQuAD v1.1</c:v>
                </c:pt>
                <c:pt idx="2">
                  <c:v>SQuAD v1.2</c:v>
                </c:pt>
                <c:pt idx="3">
                  <c:v>SWAG</c:v>
                </c:pt>
              </c:strCache>
            </c:strRef>
          </c:cat>
          <c:val>
            <c:numRef>
              <c:f>Sheet1!$B$2:$B$5</c:f>
              <c:numCache>
                <c:formatCode>General</c:formatCode>
                <c:ptCount val="4"/>
                <c:pt idx="0">
                  <c:v>82.1</c:v>
                </c:pt>
                <c:pt idx="1">
                  <c:v>93.2</c:v>
                </c:pt>
                <c:pt idx="2">
                  <c:v>83.1</c:v>
                </c:pt>
                <c:pt idx="3">
                  <c:v>86.6</c:v>
                </c:pt>
              </c:numCache>
            </c:numRef>
          </c:val>
          <c:extLst>
            <c:ext xmlns:c16="http://schemas.microsoft.com/office/drawing/2014/chart" uri="{C3380CC4-5D6E-409C-BE32-E72D297353CC}">
              <c16:uniqueId val="{00000000-64CB-4924-BDD9-E0C81C1B6324}"/>
            </c:ext>
          </c:extLst>
        </c:ser>
        <c:ser>
          <c:idx val="1"/>
          <c:order val="1"/>
          <c:tx>
            <c:strRef>
              <c:f>Sheet1!$C$1</c:f>
              <c:strCache>
                <c:ptCount val="1"/>
                <c:pt idx="0">
                  <c:v>Prior Best</c:v>
                </c:pt>
              </c:strCache>
            </c:strRef>
          </c:tx>
          <c:spPr>
            <a:solidFill>
              <a:schemeClr val="bg1">
                <a:lumMod val="85000"/>
              </a:schemeClr>
            </a:solidFill>
            <a:ln>
              <a:noFill/>
            </a:ln>
            <a:effectLst/>
          </c:spPr>
          <c:invertIfNegative val="0"/>
          <c:cat>
            <c:strRef>
              <c:f>Sheet1!$A$2:$A$5</c:f>
              <c:strCache>
                <c:ptCount val="4"/>
                <c:pt idx="0">
                  <c:v>GLUE</c:v>
                </c:pt>
                <c:pt idx="1">
                  <c:v>SQuAD v1.1</c:v>
                </c:pt>
                <c:pt idx="2">
                  <c:v>SQuAD v1.2</c:v>
                </c:pt>
                <c:pt idx="3">
                  <c:v>SWAG</c:v>
                </c:pt>
              </c:strCache>
            </c:strRef>
          </c:cat>
          <c:val>
            <c:numRef>
              <c:f>Sheet1!$C$2:$C$5</c:f>
              <c:numCache>
                <c:formatCode>General</c:formatCode>
                <c:ptCount val="4"/>
                <c:pt idx="0">
                  <c:v>75.099999999999994</c:v>
                </c:pt>
                <c:pt idx="1">
                  <c:v>91.2</c:v>
                </c:pt>
                <c:pt idx="2">
                  <c:v>78</c:v>
                </c:pt>
                <c:pt idx="3">
                  <c:v>59.2</c:v>
                </c:pt>
              </c:numCache>
            </c:numRef>
          </c:val>
          <c:extLst>
            <c:ext xmlns:c16="http://schemas.microsoft.com/office/drawing/2014/chart" uri="{C3380CC4-5D6E-409C-BE32-E72D297353CC}">
              <c16:uniqueId val="{00000001-64CB-4924-BDD9-E0C81C1B6324}"/>
            </c:ext>
          </c:extLst>
        </c:ser>
        <c:dLbls>
          <c:showLegendKey val="0"/>
          <c:showVal val="0"/>
          <c:showCatName val="0"/>
          <c:showSerName val="0"/>
          <c:showPercent val="0"/>
          <c:showBubbleSize val="0"/>
        </c:dLbls>
        <c:gapWidth val="182"/>
        <c:axId val="282336112"/>
        <c:axId val="282333232"/>
      </c:barChart>
      <c:catAx>
        <c:axId val="282336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82333232"/>
        <c:crosses val="autoZero"/>
        <c:auto val="1"/>
        <c:lblAlgn val="ctr"/>
        <c:lblOffset val="100"/>
        <c:noMultiLvlLbl val="0"/>
      </c:catAx>
      <c:valAx>
        <c:axId val="2823332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8233611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4/5/2025</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4/5/2025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EC5E4-B024-743B-27E2-89A656E56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9D80B7-B1F7-D95F-FA03-5255D4653F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DCC3E-527C-75E9-299E-72EE356ED81F}"/>
              </a:ext>
            </a:extLst>
          </p:cNvPr>
          <p:cNvSpPr>
            <a:spLocks noGrp="1"/>
          </p:cNvSpPr>
          <p:nvPr>
            <p:ph type="body" idx="1"/>
          </p:nvPr>
        </p:nvSpPr>
        <p:spPr/>
        <p:txBody>
          <a:bodyPr/>
          <a:lstStyle/>
          <a:p>
            <a:r>
              <a:rPr lang="en-US" dirty="0"/>
              <a:t>Notes : </a:t>
            </a:r>
          </a:p>
          <a:p>
            <a:endParaRPr lang="en-US" dirty="0"/>
          </a:p>
          <a:p>
            <a:r>
              <a:rPr lang="en-US" dirty="0"/>
              <a:t>Deep – Depth of the Neural Network, More Abstraction, More Automatic Learning.</a:t>
            </a:r>
          </a:p>
          <a:p>
            <a:endParaRPr lang="en-US" dirty="0"/>
          </a:p>
          <a:p>
            <a:r>
              <a:rPr lang="en-US" dirty="0"/>
              <a:t>Masked LM – “Guess the missing word?” , Randomly hides words and encourages model to predict original word using context from both sides.</a:t>
            </a:r>
          </a:p>
          <a:p>
            <a:endParaRPr lang="en-US" dirty="0"/>
          </a:p>
          <a:p>
            <a:r>
              <a:rPr lang="en-US" dirty="0"/>
              <a:t>Next Sentence Prediction – “Do these two sentences go together?” , Given two sentences, determine if Sentence B actually follows Sentence A.</a:t>
            </a:r>
          </a:p>
          <a:p>
            <a:endParaRPr lang="en-US" dirty="0"/>
          </a:p>
          <a:p>
            <a:r>
              <a:rPr lang="en-US" dirty="0"/>
              <a:t>11 NLP Tasks include </a:t>
            </a:r>
            <a:r>
              <a:rPr lang="en-US" dirty="0" err="1"/>
              <a:t>SQuAD</a:t>
            </a:r>
            <a:r>
              <a:rPr lang="en-US" dirty="0"/>
              <a:t> , SWAG , which are really just basic processes like answering questions based on a passage, Commonsense Reasoning.</a:t>
            </a:r>
          </a:p>
          <a:p>
            <a:endParaRPr lang="en-US" dirty="0"/>
          </a:p>
          <a:p>
            <a:r>
              <a:rPr lang="en-US" dirty="0"/>
              <a:t>Legacy – Different optimizations of BERT used for extensions in different ways, </a:t>
            </a:r>
            <a:r>
              <a:rPr lang="en-US" dirty="0" err="1"/>
              <a:t>RoBERTa</a:t>
            </a:r>
            <a:r>
              <a:rPr lang="en-US" dirty="0"/>
              <a:t>, has better performance on NLP benchmarks.</a:t>
            </a:r>
          </a:p>
          <a:p>
            <a:endParaRPr lang="en-US" dirty="0"/>
          </a:p>
          <a:p>
            <a:r>
              <a:rPr lang="en-US" dirty="0"/>
              <a:t>BERT is already pretrained on a large set of context + a little bit of fine-tuning for task at hand = strong NLP performance.</a:t>
            </a:r>
          </a:p>
          <a:p>
            <a:endParaRPr lang="en-US" dirty="0"/>
          </a:p>
          <a:p>
            <a:endParaRPr lang="en-US" dirty="0"/>
          </a:p>
        </p:txBody>
      </p:sp>
      <p:sp>
        <p:nvSpPr>
          <p:cNvPr id="4" name="Slide Number Placeholder 3">
            <a:extLst>
              <a:ext uri="{FF2B5EF4-FFF2-40B4-BE49-F238E27FC236}">
                <a16:creationId xmlns:a16="http://schemas.microsoft.com/office/drawing/2014/main" id="{C1A1C3B8-2A12-C0A5-1CE6-9EF4F8EDE0AA}"/>
              </a:ext>
            </a:extLst>
          </p:cNvPr>
          <p:cNvSpPr>
            <a:spLocks noGrp="1"/>
          </p:cNvSpPr>
          <p:nvPr>
            <p:ph type="sldNum" sz="quarter" idx="5"/>
          </p:nvPr>
        </p:nvSpPr>
        <p:spPr/>
        <p:txBody>
          <a:bodyPr/>
          <a:lstStyle/>
          <a:p>
            <a:fld id="{DB303FA8-A3F3-7640-B13D-36C73B3E5587}" type="slidenum">
              <a:rPr lang="en-US" smtClean="0"/>
              <a:t>10</a:t>
            </a:fld>
            <a:endParaRPr lang="en-US" dirty="0"/>
          </a:p>
        </p:txBody>
      </p:sp>
    </p:spTree>
    <p:extLst>
      <p:ext uri="{BB962C8B-B14F-4D97-AF65-F5344CB8AC3E}">
        <p14:creationId xmlns:p14="http://schemas.microsoft.com/office/powerpoint/2010/main" val="3764177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endParaRPr lang="en-US" dirty="0"/>
          </a:p>
          <a:p>
            <a:r>
              <a:rPr lang="en-US" dirty="0"/>
              <a:t>NLP – Natural Language Processing, focuses on how machines can understand human language.</a:t>
            </a:r>
          </a:p>
          <a:p>
            <a:endParaRPr lang="en-US" dirty="0"/>
          </a:p>
          <a:p>
            <a:r>
              <a:rPr lang="en-US" dirty="0"/>
              <a:t>Lack of context – Refers to how previous models approach NLP, such as GPT with unidirectional.</a:t>
            </a:r>
          </a:p>
          <a:p>
            <a:endParaRPr lang="en-US" dirty="0"/>
          </a:p>
          <a:p>
            <a:r>
              <a:rPr lang="en-US" dirty="0"/>
              <a:t>QA – Question Answering, So for NLP, given a paragraph, can the model answer a question based off it ? </a:t>
            </a:r>
          </a:p>
          <a:p>
            <a:endParaRPr lang="en-US" dirty="0"/>
          </a:p>
          <a:p>
            <a:r>
              <a:rPr lang="en-US" dirty="0"/>
              <a:t>Inference – Can the model understand if one sentence logically follows from another ?</a:t>
            </a:r>
          </a:p>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a:t>
            </a:fld>
            <a:endParaRPr lang="en-US" dirty="0"/>
          </a:p>
        </p:txBody>
      </p:sp>
    </p:spTree>
    <p:extLst>
      <p:ext uri="{BB962C8B-B14F-4D97-AF65-F5344CB8AC3E}">
        <p14:creationId xmlns:p14="http://schemas.microsoft.com/office/powerpoint/2010/main" val="1414191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endParaRPr lang="en-US" dirty="0"/>
          </a:p>
          <a:p>
            <a:r>
              <a:rPr lang="en-US" dirty="0"/>
              <a:t>BERT comes in to build a single model that can take deep context, work with minimal fine-tuning, and perform well across a series of NLP tasks.</a:t>
            </a:r>
          </a:p>
          <a:p>
            <a:endParaRPr lang="en-US" dirty="0"/>
          </a:p>
          <a:p>
            <a:r>
              <a:rPr lang="en-US" dirty="0"/>
              <a:t>The question was if it was really possible ? </a:t>
            </a:r>
          </a:p>
          <a:p>
            <a:endParaRPr lang="en-US" dirty="0"/>
          </a:p>
          <a:p>
            <a:r>
              <a:rPr lang="en-US" dirty="0"/>
              <a:t>QA – Question Answering – SAT Questions type of stuff.</a:t>
            </a:r>
          </a:p>
          <a:p>
            <a:endParaRPr lang="en-US" dirty="0"/>
          </a:p>
          <a:p>
            <a:r>
              <a:rPr lang="en-US" dirty="0"/>
              <a:t>NLI – Understanding if language makes sense.</a:t>
            </a:r>
          </a:p>
          <a:p>
            <a:endParaRPr lang="en-US" dirty="0"/>
          </a:p>
          <a:p>
            <a:r>
              <a:rPr lang="en-US" dirty="0"/>
              <a:t>Sentiment – Determining Emotion from Language.</a:t>
            </a:r>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2026098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1EBBD-0FAF-AC25-7056-0D4535A000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311A9-3262-F9F9-ADD4-40405AE8D2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B45D33-3D13-8EEF-EEFC-58D2876E02D4}"/>
              </a:ext>
            </a:extLst>
          </p:cNvPr>
          <p:cNvSpPr>
            <a:spLocks noGrp="1"/>
          </p:cNvSpPr>
          <p:nvPr>
            <p:ph type="body" idx="1"/>
          </p:nvPr>
        </p:nvSpPr>
        <p:spPr/>
        <p:txBody>
          <a:bodyPr/>
          <a:lstStyle/>
          <a:p>
            <a:r>
              <a:rPr lang="en-US" dirty="0"/>
              <a:t>Notes :</a:t>
            </a:r>
          </a:p>
          <a:p>
            <a:endParaRPr lang="en-US" dirty="0"/>
          </a:p>
          <a:p>
            <a:r>
              <a:rPr lang="en-US" dirty="0"/>
              <a:t>Pretraining works upon a large collection of texts that are unlabeled.</a:t>
            </a:r>
          </a:p>
          <a:p>
            <a:endParaRPr lang="en-US" dirty="0"/>
          </a:p>
          <a:p>
            <a:r>
              <a:rPr lang="en-US" dirty="0"/>
              <a:t>MLM – Randomly Masking Words and Predicting Them, Using Loss to nudge in proper direction of correct answers.</a:t>
            </a:r>
          </a:p>
          <a:p>
            <a:endParaRPr lang="en-US" dirty="0"/>
          </a:p>
          <a:p>
            <a:r>
              <a:rPr lang="en-US" dirty="0"/>
              <a:t>NSP – Predicting if Sentence B follows Sentence A, returning 0 / 1 for if it does or not. </a:t>
            </a:r>
          </a:p>
          <a:p>
            <a:endParaRPr lang="en-US" dirty="0"/>
          </a:p>
          <a:p>
            <a:r>
              <a:rPr lang="en-US" dirty="0"/>
              <a:t>Fine-tuning comes in for the User, it allows the model to adapt to more specific NLP task with minimal architecture changes required.</a:t>
            </a:r>
          </a:p>
          <a:p>
            <a:endParaRPr lang="en-US" dirty="0"/>
          </a:p>
          <a:p>
            <a:r>
              <a:rPr lang="en-US" dirty="0"/>
              <a:t>Simplify adding stuff like “Here’s how you tell if a sentence is happy or sad” prior to the output, for sentiment training specifically.</a:t>
            </a:r>
          </a:p>
        </p:txBody>
      </p:sp>
      <p:sp>
        <p:nvSpPr>
          <p:cNvPr id="4" name="Slide Number Placeholder 3">
            <a:extLst>
              <a:ext uri="{FF2B5EF4-FFF2-40B4-BE49-F238E27FC236}">
                <a16:creationId xmlns:a16="http://schemas.microsoft.com/office/drawing/2014/main" id="{40546FDF-27CD-437D-061D-3891FB685DB1}"/>
              </a:ext>
            </a:extLst>
          </p:cNvPr>
          <p:cNvSpPr>
            <a:spLocks noGrp="1"/>
          </p:cNvSpPr>
          <p:nvPr>
            <p:ph type="sldNum" sz="quarter" idx="5"/>
          </p:nvPr>
        </p:nvSpPr>
        <p:spPr/>
        <p:txBody>
          <a:bodyPr/>
          <a:lstStyle/>
          <a:p>
            <a:fld id="{DB303FA8-A3F3-7640-B13D-36C73B3E5587}" type="slidenum">
              <a:rPr lang="en-US" smtClean="0"/>
              <a:t>4</a:t>
            </a:fld>
            <a:endParaRPr lang="en-US" dirty="0"/>
          </a:p>
        </p:txBody>
      </p:sp>
    </p:spTree>
    <p:extLst>
      <p:ext uri="{BB962C8B-B14F-4D97-AF65-F5344CB8AC3E}">
        <p14:creationId xmlns:p14="http://schemas.microsoft.com/office/powerpoint/2010/main" val="1618343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22D22-3AA2-593A-5B86-09A06D449D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62B69-5D8A-3A93-9963-1A118E68EC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70A6D4-B603-B5E0-4C5D-FF3EF3DFBA30}"/>
              </a:ext>
            </a:extLst>
          </p:cNvPr>
          <p:cNvSpPr>
            <a:spLocks noGrp="1"/>
          </p:cNvSpPr>
          <p:nvPr>
            <p:ph type="body" idx="1"/>
          </p:nvPr>
        </p:nvSpPr>
        <p:spPr/>
        <p:txBody>
          <a:bodyPr/>
          <a:lstStyle/>
          <a:p>
            <a:r>
              <a:rPr lang="en-US" dirty="0"/>
              <a:t>Notes : </a:t>
            </a:r>
          </a:p>
          <a:p>
            <a:endParaRPr lang="en-US" dirty="0"/>
          </a:p>
          <a:p>
            <a:r>
              <a:rPr lang="en-US" dirty="0"/>
              <a:t>MLM – Works both ways, more context, better learning.</a:t>
            </a:r>
          </a:p>
          <a:p>
            <a:endParaRPr lang="en-US" dirty="0"/>
          </a:p>
          <a:p>
            <a:r>
              <a:rPr lang="en-US" dirty="0"/>
              <a:t>NSP – Better at modeling relationships between sentences with better contexts.</a:t>
            </a:r>
          </a:p>
          <a:p>
            <a:endParaRPr lang="en-US" dirty="0"/>
          </a:p>
          <a:p>
            <a:r>
              <a:rPr lang="en-US" dirty="0"/>
              <a:t>1 Model – Can do many task with minimal changes required.</a:t>
            </a:r>
          </a:p>
          <a:p>
            <a:endParaRPr lang="en-US" dirty="0"/>
          </a:p>
          <a:p>
            <a:r>
              <a:rPr lang="en-US" dirty="0"/>
              <a:t>Open Source – Made Large scale NLP accessible &amp; reproducible.</a:t>
            </a:r>
          </a:p>
        </p:txBody>
      </p:sp>
      <p:sp>
        <p:nvSpPr>
          <p:cNvPr id="4" name="Slide Number Placeholder 3">
            <a:extLst>
              <a:ext uri="{FF2B5EF4-FFF2-40B4-BE49-F238E27FC236}">
                <a16:creationId xmlns:a16="http://schemas.microsoft.com/office/drawing/2014/main" id="{2CC05F39-1A64-E69B-464D-60A35A4E019C}"/>
              </a:ext>
            </a:extLst>
          </p:cNvPr>
          <p:cNvSpPr>
            <a:spLocks noGrp="1"/>
          </p:cNvSpPr>
          <p:nvPr>
            <p:ph type="sldNum" sz="quarter" idx="5"/>
          </p:nvPr>
        </p:nvSpPr>
        <p:spPr/>
        <p:txBody>
          <a:bodyPr/>
          <a:lstStyle/>
          <a:p>
            <a:fld id="{DB303FA8-A3F3-7640-B13D-36C73B3E5587}" type="slidenum">
              <a:rPr lang="en-US" smtClean="0"/>
              <a:t>5</a:t>
            </a:fld>
            <a:endParaRPr lang="en-US" dirty="0"/>
          </a:p>
        </p:txBody>
      </p:sp>
    </p:spTree>
    <p:extLst>
      <p:ext uri="{BB962C8B-B14F-4D97-AF65-F5344CB8AC3E}">
        <p14:creationId xmlns:p14="http://schemas.microsoft.com/office/powerpoint/2010/main" val="1343415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9B8C0-ED53-5F1A-2AED-0D27A9226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742A8-D71E-ADE5-3528-6615A28320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7FE027-B67E-C85D-B742-1FC2D75168EB}"/>
              </a:ext>
            </a:extLst>
          </p:cNvPr>
          <p:cNvSpPr>
            <a:spLocks noGrp="1"/>
          </p:cNvSpPr>
          <p:nvPr>
            <p:ph type="body" idx="1"/>
          </p:nvPr>
        </p:nvSpPr>
        <p:spPr/>
        <p:txBody>
          <a:bodyPr/>
          <a:lstStyle/>
          <a:p>
            <a:r>
              <a:rPr lang="en-US" dirty="0"/>
              <a:t>Notes :</a:t>
            </a:r>
          </a:p>
          <a:p>
            <a:endParaRPr lang="en-US" dirty="0"/>
          </a:p>
          <a:p>
            <a:r>
              <a:rPr lang="en-US" dirty="0"/>
              <a:t>Token Embedding – Actual meaning of the word, breaking down sentence to individual words.</a:t>
            </a:r>
          </a:p>
          <a:p>
            <a:endParaRPr lang="en-US" dirty="0"/>
          </a:p>
          <a:p>
            <a:r>
              <a:rPr lang="en-US" dirty="0"/>
              <a:t>Segment Embedding – Sentence IDs, stored integers to differentiate sentences.</a:t>
            </a:r>
          </a:p>
          <a:p>
            <a:endParaRPr lang="en-US" dirty="0"/>
          </a:p>
          <a:p>
            <a:r>
              <a:rPr lang="en-US" dirty="0"/>
              <a:t>Position Embedding – As transformers don’t understand order, BERT adds position vectors to make sure the model knows when which word came in order.</a:t>
            </a:r>
          </a:p>
          <a:p>
            <a:endParaRPr lang="en-US" dirty="0"/>
          </a:p>
          <a:p>
            <a:r>
              <a:rPr lang="en-US" dirty="0"/>
              <a:t>Summed into one Vector, passed to transformer encoder to understand context and output a super rich contextual embedding for each word, understanding both meaning and context.</a:t>
            </a:r>
          </a:p>
          <a:p>
            <a:endParaRPr lang="en-US" dirty="0"/>
          </a:p>
          <a:p>
            <a:r>
              <a:rPr lang="en-US" dirty="0"/>
              <a:t>MLM – Randomly select 15% of words, 80% of time, replace with [MASK], 10% completely change word, 10% unchanged but makes model think word might be masked so it still has to predict it.</a:t>
            </a:r>
          </a:p>
          <a:p>
            <a:endParaRPr lang="en-US" dirty="0"/>
          </a:p>
          <a:p>
            <a:r>
              <a:rPr lang="en-US" dirty="0"/>
              <a:t>NSP – 50% of time it is the correct sentence, 50% of time its not.</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FCDCC5A-23B6-F6AB-8235-889D72EBC050}"/>
              </a:ext>
            </a:extLst>
          </p:cNvPr>
          <p:cNvSpPr>
            <a:spLocks noGrp="1"/>
          </p:cNvSpPr>
          <p:nvPr>
            <p:ph type="sldNum" sz="quarter" idx="5"/>
          </p:nvPr>
        </p:nvSpPr>
        <p:spPr/>
        <p:txBody>
          <a:bodyPr/>
          <a:lstStyle/>
          <a:p>
            <a:fld id="{DB303FA8-A3F3-7640-B13D-36C73B3E5587}" type="slidenum">
              <a:rPr lang="en-US" smtClean="0"/>
              <a:t>6</a:t>
            </a:fld>
            <a:endParaRPr lang="en-US" dirty="0"/>
          </a:p>
        </p:txBody>
      </p:sp>
    </p:spTree>
    <p:extLst>
      <p:ext uri="{BB962C8B-B14F-4D97-AF65-F5344CB8AC3E}">
        <p14:creationId xmlns:p14="http://schemas.microsoft.com/office/powerpoint/2010/main" val="1135925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B9CB7-5B38-D459-9D09-863FF4A6D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BC141-4882-A84C-61A8-20484B5E47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813DA-038E-F192-BD86-2CC8F8B8AC60}"/>
              </a:ext>
            </a:extLst>
          </p:cNvPr>
          <p:cNvSpPr>
            <a:spLocks noGrp="1"/>
          </p:cNvSpPr>
          <p:nvPr>
            <p:ph type="body" idx="1"/>
          </p:nvPr>
        </p:nvSpPr>
        <p:spPr/>
        <p:txBody>
          <a:bodyPr/>
          <a:lstStyle/>
          <a:p>
            <a:r>
              <a:rPr lang="en-US" dirty="0"/>
              <a:t>Notes :</a:t>
            </a:r>
          </a:p>
          <a:p>
            <a:endParaRPr lang="en-US" dirty="0"/>
          </a:p>
          <a:p>
            <a:r>
              <a:rPr lang="en-US" dirty="0"/>
              <a:t>GLUE – A collection of 8 different NLP tasks, like sentiment analysis, sentence similarity. Standardized test for NLP models. Outperformed GPT by +7 Points.</a:t>
            </a:r>
          </a:p>
          <a:p>
            <a:endParaRPr lang="en-US" dirty="0"/>
          </a:p>
          <a:p>
            <a:r>
              <a:rPr lang="en-US" dirty="0" err="1"/>
              <a:t>SQuAD</a:t>
            </a:r>
            <a:r>
              <a:rPr lang="en-US" dirty="0"/>
              <a:t> – A reading comprehension task, reading a paragraph and answering questions based on it.  </a:t>
            </a:r>
          </a:p>
          <a:p>
            <a:endParaRPr lang="en-US" dirty="0"/>
          </a:p>
          <a:p>
            <a:r>
              <a:rPr lang="en-US" dirty="0"/>
              <a:t>V1.1 is an easier version of </a:t>
            </a:r>
            <a:r>
              <a:rPr lang="en-US" dirty="0" err="1"/>
              <a:t>SQuAD</a:t>
            </a:r>
            <a:r>
              <a:rPr lang="en-US" dirty="0"/>
              <a:t> where every question has an answer in the passage.</a:t>
            </a:r>
          </a:p>
          <a:p>
            <a:endParaRPr lang="en-US" dirty="0"/>
          </a:p>
          <a:p>
            <a:r>
              <a:rPr lang="en-US" dirty="0"/>
              <a:t>V2.0 is a harder version where some questions have no answer.</a:t>
            </a:r>
          </a:p>
          <a:p>
            <a:endParaRPr lang="en-US" dirty="0"/>
          </a:p>
          <a:p>
            <a:r>
              <a:rPr lang="en-US" dirty="0"/>
              <a:t>Scores for </a:t>
            </a:r>
            <a:r>
              <a:rPr lang="en-US" dirty="0" err="1"/>
              <a:t>SQuAD</a:t>
            </a:r>
            <a:r>
              <a:rPr lang="en-US" dirty="0"/>
              <a:t> are the overlap between the predicted vs real-answer. Better than human level at around 91.2.</a:t>
            </a:r>
          </a:p>
          <a:p>
            <a:endParaRPr lang="en-US" dirty="0"/>
          </a:p>
          <a:p>
            <a:r>
              <a:rPr lang="en-US" dirty="0"/>
              <a:t>SWAG – A commonsense task, given Sentence A, choose Sentence B out of 4 Options. Beats ELMO by +27.1%.</a:t>
            </a:r>
          </a:p>
          <a:p>
            <a:endParaRPr lang="en-US" dirty="0"/>
          </a:p>
        </p:txBody>
      </p:sp>
      <p:sp>
        <p:nvSpPr>
          <p:cNvPr id="4" name="Slide Number Placeholder 3">
            <a:extLst>
              <a:ext uri="{FF2B5EF4-FFF2-40B4-BE49-F238E27FC236}">
                <a16:creationId xmlns:a16="http://schemas.microsoft.com/office/drawing/2014/main" id="{4A255CD5-F1F0-BD81-A06A-34D6D2E1F74A}"/>
              </a:ext>
            </a:extLst>
          </p:cNvPr>
          <p:cNvSpPr>
            <a:spLocks noGrp="1"/>
          </p:cNvSpPr>
          <p:nvPr>
            <p:ph type="sldNum" sz="quarter" idx="5"/>
          </p:nvPr>
        </p:nvSpPr>
        <p:spPr/>
        <p:txBody>
          <a:bodyPr/>
          <a:lstStyle/>
          <a:p>
            <a:fld id="{DB303FA8-A3F3-7640-B13D-36C73B3E5587}" type="slidenum">
              <a:rPr lang="en-US" smtClean="0"/>
              <a:t>7</a:t>
            </a:fld>
            <a:endParaRPr lang="en-US" dirty="0"/>
          </a:p>
        </p:txBody>
      </p:sp>
    </p:spTree>
    <p:extLst>
      <p:ext uri="{BB962C8B-B14F-4D97-AF65-F5344CB8AC3E}">
        <p14:creationId xmlns:p14="http://schemas.microsoft.com/office/powerpoint/2010/main" val="673477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291DA-6939-88B2-4F6C-664DC4E469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90B6E-BB1C-A98C-F7A7-490FA13D1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9A0DE-0F79-A380-61B3-FED870DE816B}"/>
              </a:ext>
            </a:extLst>
          </p:cNvPr>
          <p:cNvSpPr>
            <a:spLocks noGrp="1"/>
          </p:cNvSpPr>
          <p:nvPr>
            <p:ph type="body" idx="1"/>
          </p:nvPr>
        </p:nvSpPr>
        <p:spPr/>
        <p:txBody>
          <a:bodyPr/>
          <a:lstStyle/>
          <a:p>
            <a:r>
              <a:rPr lang="en-US" dirty="0"/>
              <a:t>Notes : </a:t>
            </a:r>
          </a:p>
          <a:p>
            <a:endParaRPr lang="en-US" dirty="0"/>
          </a:p>
          <a:p>
            <a:r>
              <a:rPr lang="en-US" dirty="0" err="1"/>
              <a:t>ELMo</a:t>
            </a:r>
            <a:r>
              <a:rPr lang="en-US" dirty="0"/>
              <a:t> reads from LTR and RTL, doesn’t share communicate in between however. Like if two people read a paragraph, one front to back, one back to front, then give their notes on it, but don’t ever discuss.</a:t>
            </a:r>
          </a:p>
          <a:p>
            <a:endParaRPr lang="en-US" dirty="0"/>
          </a:p>
          <a:p>
            <a:r>
              <a:rPr lang="en-US" dirty="0"/>
              <a:t>GPT reading from LTR, only context is words before it. Trying to predict next word.</a:t>
            </a:r>
          </a:p>
          <a:p>
            <a:endParaRPr lang="en-US" dirty="0"/>
          </a:p>
          <a:p>
            <a:r>
              <a:rPr lang="en-US" dirty="0"/>
              <a:t>BERT uses both LTR and RTL contexts at the same time, utilizing [MASK] to cover up the actual word and allow the model to make predictions.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DA8873C-CAB0-4E04-1999-28B5C164AEB9}"/>
              </a:ext>
            </a:extLst>
          </p:cNvPr>
          <p:cNvSpPr>
            <a:spLocks noGrp="1"/>
          </p:cNvSpPr>
          <p:nvPr>
            <p:ph type="sldNum" sz="quarter" idx="5"/>
          </p:nvPr>
        </p:nvSpPr>
        <p:spPr/>
        <p:txBody>
          <a:bodyPr/>
          <a:lstStyle/>
          <a:p>
            <a:fld id="{DB303FA8-A3F3-7640-B13D-36C73B3E5587}" type="slidenum">
              <a:rPr lang="en-US" smtClean="0"/>
              <a:t>8</a:t>
            </a:fld>
            <a:endParaRPr lang="en-US" dirty="0"/>
          </a:p>
        </p:txBody>
      </p:sp>
    </p:spTree>
    <p:extLst>
      <p:ext uri="{BB962C8B-B14F-4D97-AF65-F5344CB8AC3E}">
        <p14:creationId xmlns:p14="http://schemas.microsoft.com/office/powerpoint/2010/main" val="337154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AAFD6-D994-6261-5FFB-5435D7703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BBE8A-5859-2866-F21A-084E531B6F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E90D70-B631-2131-70F0-C77B8BD67691}"/>
              </a:ext>
            </a:extLst>
          </p:cNvPr>
          <p:cNvSpPr>
            <a:spLocks noGrp="1"/>
          </p:cNvSpPr>
          <p:nvPr>
            <p:ph type="body" idx="1"/>
          </p:nvPr>
        </p:nvSpPr>
        <p:spPr/>
        <p:txBody>
          <a:bodyPr/>
          <a:lstStyle/>
          <a:p>
            <a:r>
              <a:rPr lang="en-US" dirty="0"/>
              <a:t>Notes : </a:t>
            </a:r>
          </a:p>
          <a:p>
            <a:endParaRPr lang="en-US" dirty="0"/>
          </a:p>
          <a:p>
            <a:r>
              <a:rPr lang="en-US" dirty="0"/>
              <a:t>ELMO – LTR &amp; RTL separately, Notes concatenated, Language Model using No Mask, Used for extracting features from Language. </a:t>
            </a:r>
          </a:p>
          <a:p>
            <a:endParaRPr lang="en-US" dirty="0"/>
          </a:p>
          <a:p>
            <a:r>
              <a:rPr lang="en-US" dirty="0"/>
              <a:t>GPT – LTR Only, Focuses on next work in Language Model, Used for task-specific things if fine-tuned, Right Context refers to context to the right of word to be predicted.</a:t>
            </a:r>
          </a:p>
          <a:p>
            <a:endParaRPr lang="en-US" dirty="0"/>
          </a:p>
          <a:p>
            <a:r>
              <a:rPr lang="en-US" dirty="0"/>
              <a:t>BERT – LTR &amp; RTL at same time, Masking, and Next Sentence Prediction, Can be used for variety of things like GPT but requires some fine tuning, it does take more time and resources to generate an output compared to a lighter model like GPT.</a:t>
            </a:r>
          </a:p>
          <a:p>
            <a:endParaRPr lang="en-US" dirty="0"/>
          </a:p>
          <a:p>
            <a:r>
              <a:rPr lang="en-US" dirty="0"/>
              <a:t>BERT – Outperforms.</a:t>
            </a:r>
          </a:p>
          <a:p>
            <a:endParaRPr lang="en-US" dirty="0"/>
          </a:p>
          <a:p>
            <a:endParaRPr lang="en-US" dirty="0"/>
          </a:p>
        </p:txBody>
      </p:sp>
      <p:sp>
        <p:nvSpPr>
          <p:cNvPr id="4" name="Slide Number Placeholder 3">
            <a:extLst>
              <a:ext uri="{FF2B5EF4-FFF2-40B4-BE49-F238E27FC236}">
                <a16:creationId xmlns:a16="http://schemas.microsoft.com/office/drawing/2014/main" id="{BB253BA6-E7FC-0456-EDCA-E83B9EE20344}"/>
              </a:ext>
            </a:extLst>
          </p:cNvPr>
          <p:cNvSpPr>
            <a:spLocks noGrp="1"/>
          </p:cNvSpPr>
          <p:nvPr>
            <p:ph type="sldNum" sz="quarter" idx="5"/>
          </p:nvPr>
        </p:nvSpPr>
        <p:spPr/>
        <p:txBody>
          <a:bodyPr/>
          <a:lstStyle/>
          <a:p>
            <a:fld id="{DB303FA8-A3F3-7640-B13D-36C73B3E5587}" type="slidenum">
              <a:rPr lang="en-US" smtClean="0"/>
              <a:t>9</a:t>
            </a:fld>
            <a:endParaRPr lang="en-US" dirty="0"/>
          </a:p>
        </p:txBody>
      </p:sp>
    </p:spTree>
    <p:extLst>
      <p:ext uri="{BB962C8B-B14F-4D97-AF65-F5344CB8AC3E}">
        <p14:creationId xmlns:p14="http://schemas.microsoft.com/office/powerpoint/2010/main" val="369742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4/5/2025</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4/5/2025</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4/5/2025</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4/5/2025</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a:xfrm>
            <a:off x="845915" y="5575253"/>
            <a:ext cx="10515600" cy="703135"/>
          </a:xfrm>
        </p:spPr>
        <p:txBody>
          <a:bodyPr/>
          <a:lstStyle/>
          <a:p>
            <a:r>
              <a:rPr lang="en-US" altLang="ja-JP" dirty="0"/>
              <a:t>Colin Kirby – co201115@ucf.edu</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751689" y="1913444"/>
            <a:ext cx="11413066" cy="3530787"/>
          </a:xfrm>
        </p:spPr>
        <p:txBody>
          <a:bodyPr/>
          <a:lstStyle/>
          <a:p>
            <a:r>
              <a:rPr lang="en-US" sz="4000" b="0" dirty="0"/>
              <a:t>Pre-training of Deep Bidirectional Transformers for Language Understanding</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6712" y="415924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0CCB01D-EBD8-5E54-66B3-94057A13141A}"/>
              </a:ext>
            </a:extLst>
          </p:cNvPr>
          <p:cNvSpPr txBox="1"/>
          <p:nvPr/>
        </p:nvSpPr>
        <p:spPr>
          <a:xfrm>
            <a:off x="751689" y="1299684"/>
            <a:ext cx="7066918" cy="1685077"/>
          </a:xfrm>
          <a:prstGeom prst="rect">
            <a:avLst/>
          </a:prstGeom>
          <a:noFill/>
        </p:spPr>
        <p:txBody>
          <a:bodyPr wrap="square">
            <a:spAutoFit/>
          </a:bodyPr>
          <a:lstStyle/>
          <a:p>
            <a:pPr>
              <a:lnSpc>
                <a:spcPct val="90000"/>
              </a:lnSpc>
              <a:spcBef>
                <a:spcPct val="0"/>
              </a:spcBef>
            </a:pPr>
            <a:r>
              <a:rPr lang="en-US" sz="11500" spc="150" dirty="0">
                <a:solidFill>
                  <a:schemeClr val="bg1"/>
                </a:solidFill>
                <a:latin typeface="MingLiU" panose="02020509000000000000" pitchFamily="49" charset="-120"/>
                <a:ea typeface="MingLiU" panose="02020509000000000000" pitchFamily="49" charset="-120"/>
                <a:cs typeface="+mj-cs"/>
              </a:rPr>
              <a:t>B.E.R.T.</a:t>
            </a:r>
          </a:p>
        </p:txBody>
      </p:sp>
      <p:sp>
        <p:nvSpPr>
          <p:cNvPr id="7" name="TextBox 6">
            <a:extLst>
              <a:ext uri="{FF2B5EF4-FFF2-40B4-BE49-F238E27FC236}">
                <a16:creationId xmlns:a16="http://schemas.microsoft.com/office/drawing/2014/main" id="{266D4D64-3C12-671B-2C76-2AA0F4EA4F65}"/>
              </a:ext>
            </a:extLst>
          </p:cNvPr>
          <p:cNvSpPr txBox="1"/>
          <p:nvPr/>
        </p:nvSpPr>
        <p:spPr>
          <a:xfrm>
            <a:off x="-568881" y="15533"/>
            <a:ext cx="1143941" cy="830997"/>
          </a:xfrm>
          <a:prstGeom prst="rect">
            <a:avLst/>
          </a:prstGeom>
          <a:noFill/>
        </p:spPr>
        <p:txBody>
          <a:bodyPr wrap="square" rtlCol="0">
            <a:spAutoFit/>
          </a:bodyPr>
          <a:lstStyle/>
          <a:p>
            <a:pPr algn="r"/>
            <a:r>
              <a:rPr lang="en-US" sz="4800" spc="150" dirty="0">
                <a:solidFill>
                  <a:schemeClr val="bg1"/>
                </a:solidFill>
                <a:latin typeface="MingLiU" panose="02020509000000000000" pitchFamily="49" charset="-120"/>
                <a:ea typeface="MingLiU" panose="02020509000000000000" pitchFamily="49" charset="-120"/>
                <a:cs typeface="+mj-cs"/>
              </a:rPr>
              <a:t>1</a:t>
            </a:r>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AC342-AFCD-1566-6180-620A307F0DEF}"/>
            </a:ext>
          </a:extLst>
        </p:cNvPr>
        <p:cNvGrpSpPr/>
        <p:nvPr/>
      </p:nvGrpSpPr>
      <p:grpSpPr>
        <a:xfrm>
          <a:off x="0" y="0"/>
          <a:ext cx="0" cy="0"/>
          <a:chOff x="0" y="0"/>
          <a:chExt cx="0" cy="0"/>
        </a:xfrm>
      </p:grpSpPr>
      <p:sp>
        <p:nvSpPr>
          <p:cNvPr id="6" name="Title 10">
            <a:extLst>
              <a:ext uri="{FF2B5EF4-FFF2-40B4-BE49-F238E27FC236}">
                <a16:creationId xmlns:a16="http://schemas.microsoft.com/office/drawing/2014/main" id="{42FF1386-3B6B-FD18-90D7-0B3313954726}"/>
              </a:ext>
            </a:extLst>
          </p:cNvPr>
          <p:cNvSpPr>
            <a:spLocks noGrp="1"/>
          </p:cNvSpPr>
          <p:nvPr>
            <p:ph type="title"/>
          </p:nvPr>
        </p:nvSpPr>
        <p:spPr>
          <a:xfrm>
            <a:off x="798089" y="203783"/>
            <a:ext cx="10523531" cy="729358"/>
          </a:xfrm>
        </p:spPr>
        <p:txBody>
          <a:bodyPr>
            <a:normAutofit/>
          </a:bodyPr>
          <a:lstStyle/>
          <a:p>
            <a:r>
              <a:rPr lang="en-US" sz="4400" dirty="0"/>
              <a:t>Conclusion &amp; Key Takeaways</a:t>
            </a:r>
          </a:p>
        </p:txBody>
      </p:sp>
      <p:sp>
        <p:nvSpPr>
          <p:cNvPr id="5" name="Content Placeholder 17">
            <a:extLst>
              <a:ext uri="{FF2B5EF4-FFF2-40B4-BE49-F238E27FC236}">
                <a16:creationId xmlns:a16="http://schemas.microsoft.com/office/drawing/2014/main" id="{BB7FE646-A601-ACD9-CBA7-6F4AD678F053}"/>
              </a:ext>
            </a:extLst>
          </p:cNvPr>
          <p:cNvSpPr txBox="1">
            <a:spLocks/>
          </p:cNvSpPr>
          <p:nvPr/>
        </p:nvSpPr>
        <p:spPr>
          <a:xfrm>
            <a:off x="798089" y="1193871"/>
            <a:ext cx="7482311" cy="378452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spcBef>
                <a:spcPts val="600"/>
              </a:spcBef>
              <a:buNone/>
            </a:pPr>
            <a:endParaRPr lang="en-US" altLang="ja-JP" sz="1800" dirty="0"/>
          </a:p>
        </p:txBody>
      </p:sp>
      <p:sp>
        <p:nvSpPr>
          <p:cNvPr id="14" name="TextBox 13">
            <a:extLst>
              <a:ext uri="{FF2B5EF4-FFF2-40B4-BE49-F238E27FC236}">
                <a16:creationId xmlns:a16="http://schemas.microsoft.com/office/drawing/2014/main" id="{56F30D66-1C73-E0AA-BFEE-1798D34AE282}"/>
              </a:ext>
            </a:extLst>
          </p:cNvPr>
          <p:cNvSpPr txBox="1"/>
          <p:nvPr/>
        </p:nvSpPr>
        <p:spPr>
          <a:xfrm>
            <a:off x="-345852" y="15533"/>
            <a:ext cx="1143941" cy="830997"/>
          </a:xfrm>
          <a:prstGeom prst="rect">
            <a:avLst/>
          </a:prstGeom>
          <a:noFill/>
        </p:spPr>
        <p:txBody>
          <a:bodyPr wrap="square" rtlCol="0">
            <a:spAutoFit/>
          </a:bodyPr>
          <a:lstStyle/>
          <a:p>
            <a:pPr algn="r"/>
            <a:r>
              <a:rPr lang="en-US" sz="4800" spc="150" dirty="0">
                <a:solidFill>
                  <a:schemeClr val="bg1"/>
                </a:solidFill>
                <a:latin typeface="MingLiU" panose="02020509000000000000" pitchFamily="49" charset="-120"/>
                <a:ea typeface="MingLiU" panose="02020509000000000000" pitchFamily="49" charset="-120"/>
                <a:cs typeface="+mj-cs"/>
              </a:rPr>
              <a:t>10</a:t>
            </a:r>
          </a:p>
        </p:txBody>
      </p:sp>
      <p:sp>
        <p:nvSpPr>
          <p:cNvPr id="2" name="Content Placeholder 17">
            <a:extLst>
              <a:ext uri="{FF2B5EF4-FFF2-40B4-BE49-F238E27FC236}">
                <a16:creationId xmlns:a16="http://schemas.microsoft.com/office/drawing/2014/main" id="{634F7488-DDBC-F322-DF49-7B59EDDD78FC}"/>
              </a:ext>
            </a:extLst>
          </p:cNvPr>
          <p:cNvSpPr txBox="1">
            <a:spLocks/>
          </p:cNvSpPr>
          <p:nvPr/>
        </p:nvSpPr>
        <p:spPr>
          <a:xfrm>
            <a:off x="870380" y="1193942"/>
            <a:ext cx="10902520" cy="54602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000" b="1" dirty="0"/>
              <a:t>What BERT did.</a:t>
            </a:r>
          </a:p>
          <a:p>
            <a:pPr>
              <a:spcBef>
                <a:spcPts val="600"/>
              </a:spcBef>
              <a:buFont typeface="Wingdings" panose="05000000000000000000" pitchFamily="2" charset="2"/>
              <a:buChar char="Ø"/>
            </a:pPr>
            <a:r>
              <a:rPr lang="en-US" altLang="ja-JP" sz="1800" b="1" dirty="0"/>
              <a:t> </a:t>
            </a:r>
            <a:r>
              <a:rPr lang="en-US" altLang="ja-JP" sz="1800" dirty="0"/>
              <a:t>Introduced deep bidirectional pretraining using Masked LM and Next Sentence Prediction.</a:t>
            </a:r>
          </a:p>
          <a:p>
            <a:pPr marL="0" indent="0">
              <a:spcBef>
                <a:spcPts val="600"/>
              </a:spcBef>
              <a:buNone/>
            </a:pPr>
            <a:r>
              <a:rPr lang="en-US" sz="2000" b="1" dirty="0"/>
              <a:t>Impact.</a:t>
            </a:r>
          </a:p>
          <a:p>
            <a:pPr>
              <a:spcBef>
                <a:spcPts val="600"/>
              </a:spcBef>
              <a:buFont typeface="Wingdings" panose="05000000000000000000" pitchFamily="2" charset="2"/>
              <a:buChar char="Ø"/>
            </a:pPr>
            <a:r>
              <a:rPr lang="en-US" sz="2000" b="1" dirty="0"/>
              <a:t> </a:t>
            </a:r>
            <a:r>
              <a:rPr lang="en-US" sz="1800" dirty="0"/>
              <a:t>Achieved SOTA on 11 NLP Tasks.</a:t>
            </a:r>
          </a:p>
          <a:p>
            <a:pPr>
              <a:spcBef>
                <a:spcPts val="600"/>
              </a:spcBef>
              <a:buFont typeface="Wingdings" panose="05000000000000000000" pitchFamily="2" charset="2"/>
              <a:buChar char="Ø"/>
            </a:pPr>
            <a:r>
              <a:rPr lang="en-US" sz="1800" dirty="0"/>
              <a:t> Outperformed humans on some benchmarks (e.g. </a:t>
            </a:r>
            <a:r>
              <a:rPr lang="en-US" sz="1800" dirty="0" err="1"/>
              <a:t>SQuAD</a:t>
            </a:r>
            <a:r>
              <a:rPr lang="en-US" sz="1800" dirty="0"/>
              <a:t>)</a:t>
            </a:r>
          </a:p>
          <a:p>
            <a:pPr marL="0" indent="0">
              <a:spcBef>
                <a:spcPts val="600"/>
              </a:spcBef>
              <a:buNone/>
            </a:pPr>
            <a:r>
              <a:rPr lang="en-US" sz="2000" b="1" dirty="0"/>
              <a:t>Legacy.</a:t>
            </a:r>
          </a:p>
          <a:p>
            <a:pPr>
              <a:spcBef>
                <a:spcPts val="600"/>
              </a:spcBef>
              <a:buFont typeface="Wingdings" panose="05000000000000000000" pitchFamily="2" charset="2"/>
              <a:buChar char="Ø"/>
            </a:pPr>
            <a:r>
              <a:rPr lang="en-US" sz="2000" dirty="0"/>
              <a:t> Inspired successors like </a:t>
            </a:r>
            <a:r>
              <a:rPr lang="en-US" sz="2000" b="1" dirty="0" err="1"/>
              <a:t>RoBERTa</a:t>
            </a:r>
            <a:r>
              <a:rPr lang="en-US" sz="2000" dirty="0"/>
              <a:t>, </a:t>
            </a:r>
            <a:r>
              <a:rPr lang="en-US" sz="2000" b="1" dirty="0"/>
              <a:t>ALBERT</a:t>
            </a:r>
            <a:r>
              <a:rPr lang="en-US" sz="2000" dirty="0"/>
              <a:t>, </a:t>
            </a:r>
            <a:r>
              <a:rPr lang="en-US" sz="2000" b="1" dirty="0" err="1"/>
              <a:t>DistilBERT</a:t>
            </a:r>
            <a:r>
              <a:rPr lang="en-US" sz="2000" dirty="0"/>
              <a:t>, and </a:t>
            </a:r>
            <a:r>
              <a:rPr lang="en-US" sz="2000" b="1" dirty="0"/>
              <a:t>T5.</a:t>
            </a:r>
            <a:endParaRPr lang="en-US" sz="1800" dirty="0"/>
          </a:p>
          <a:p>
            <a:pPr marL="0" indent="0">
              <a:lnSpc>
                <a:spcPct val="160000"/>
              </a:lnSpc>
              <a:spcBef>
                <a:spcPts val="600"/>
              </a:spcBef>
              <a:buNone/>
            </a:pPr>
            <a:r>
              <a:rPr lang="en-US" sz="2000" b="1" dirty="0"/>
              <a:t>Key Insight.</a:t>
            </a:r>
          </a:p>
          <a:p>
            <a:pPr>
              <a:lnSpc>
                <a:spcPct val="160000"/>
              </a:lnSpc>
              <a:spcBef>
                <a:spcPts val="600"/>
              </a:spcBef>
              <a:buFont typeface="Wingdings" panose="05000000000000000000" pitchFamily="2" charset="2"/>
              <a:buChar char="Ø"/>
            </a:pPr>
            <a:r>
              <a:rPr lang="en-US" sz="2400" dirty="0"/>
              <a:t> </a:t>
            </a:r>
            <a:r>
              <a:rPr lang="en-US" sz="2100" dirty="0"/>
              <a:t>Pretraining on full context + minimal fine-tuning = strong general NLP performance</a:t>
            </a:r>
            <a:endParaRPr lang="en-US" sz="2100" b="1" dirty="0"/>
          </a:p>
          <a:p>
            <a:pPr>
              <a:spcBef>
                <a:spcPts val="600"/>
              </a:spcBef>
              <a:buFont typeface="Wingdings" panose="05000000000000000000" pitchFamily="2" charset="2"/>
              <a:buChar char="Ø"/>
            </a:pPr>
            <a:endParaRPr lang="en-US" altLang="ja-JP" sz="2000" dirty="0"/>
          </a:p>
          <a:p>
            <a:pPr marL="0" indent="0">
              <a:spcBef>
                <a:spcPts val="600"/>
              </a:spcBef>
              <a:buNone/>
            </a:pPr>
            <a:endParaRPr lang="en-US" altLang="ja-JP" sz="2000" dirty="0"/>
          </a:p>
        </p:txBody>
      </p:sp>
    </p:spTree>
    <p:extLst>
      <p:ext uri="{BB962C8B-B14F-4D97-AF65-F5344CB8AC3E}">
        <p14:creationId xmlns:p14="http://schemas.microsoft.com/office/powerpoint/2010/main" val="3945507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12763" y="1266516"/>
                <a:ext cx="10532281" cy="4812551"/>
              </a:xfrm>
            </p:spPr>
            <p:txBody>
              <a:bodyPr>
                <a:normAutofit/>
              </a:bodyPr>
              <a:lstStyle/>
              <a:p>
                <a:pPr marL="0" indent="0">
                  <a:lnSpc>
                    <a:spcPct val="160000"/>
                  </a:lnSpc>
                  <a:spcBef>
                    <a:spcPts val="600"/>
                  </a:spcBef>
                  <a:buNone/>
                </a:pPr>
                <a:r>
                  <a:rPr lang="en-US" sz="2000" b="1" dirty="0"/>
                  <a:t>What is BERT ? </a:t>
                </a:r>
              </a:p>
              <a:p>
                <a:pPr lvl="1">
                  <a:lnSpc>
                    <a:spcPct val="160000"/>
                  </a:lnSpc>
                  <a:spcBef>
                    <a:spcPts val="600"/>
                  </a:spcBef>
                </a:pPr>
                <a:r>
                  <a:rPr lang="en-US" sz="1800" b="1" dirty="0"/>
                  <a:t>BERT</a:t>
                </a:r>
                <a:r>
                  <a:rPr lang="en-US" sz="1800" dirty="0"/>
                  <a:t> = Bidirectional Encoder Representations from </a:t>
                </a:r>
                <a:r>
                  <a:rPr lang="en-US" sz="1800" dirty="0" err="1"/>
                  <a:t>Transfomers</a:t>
                </a:r>
                <a:endParaRPr lang="en-US" sz="1800" dirty="0"/>
              </a:p>
              <a:p>
                <a:pPr marL="0" indent="0">
                  <a:spcBef>
                    <a:spcPts val="600"/>
                  </a:spcBef>
                  <a:buNone/>
                </a:pPr>
                <a:r>
                  <a:rPr lang="en-US" sz="2000" b="1" dirty="0"/>
                  <a:t>Why This Problem Matters :</a:t>
                </a:r>
              </a:p>
              <a:p>
                <a:pPr lvl="1">
                  <a:lnSpc>
                    <a:spcPct val="160000"/>
                  </a:lnSpc>
                  <a:spcBef>
                    <a:spcPts val="600"/>
                  </a:spcBef>
                </a:pPr>
                <a:r>
                  <a:rPr lang="en-US" sz="1800" dirty="0"/>
                  <a:t>NLP tasks need full context – one-way models fall short.</a:t>
                </a:r>
              </a:p>
              <a:p>
                <a:pPr marL="0" indent="0">
                  <a:spcBef>
                    <a:spcPts val="600"/>
                  </a:spcBef>
                  <a:buNone/>
                </a:pPr>
                <a:r>
                  <a:rPr lang="en-US" altLang="ja-JP" sz="2000" b="1" dirty="0"/>
                  <a:t>What Existed before BERT : </a:t>
                </a:r>
              </a:p>
              <a:p>
                <a:pPr lvl="1">
                  <a:spcBef>
                    <a:spcPts val="600"/>
                  </a:spcBef>
                </a:pPr>
                <a:r>
                  <a:rPr lang="en-US" altLang="ja-JP" sz="1800" b="1" dirty="0" err="1"/>
                  <a:t>ELMo</a:t>
                </a:r>
                <a:r>
                  <a:rPr lang="en-US" altLang="ja-JP" sz="1800" dirty="0"/>
                  <a:t> : Shallow use of both directions, no deep bidirectionality.</a:t>
                </a:r>
              </a:p>
              <a:p>
                <a:pPr lvl="1">
                  <a:spcBef>
                    <a:spcPts val="600"/>
                  </a:spcBef>
                </a:pPr>
                <a:r>
                  <a:rPr lang="en-US" altLang="ja-JP" sz="1800" b="1" dirty="0"/>
                  <a:t>Lack of context </a:t>
                </a:r>
                <a14:m>
                  <m:oMath xmlns:m="http://schemas.openxmlformats.org/officeDocument/2006/math">
                    <m:r>
                      <a:rPr lang="en-US" altLang="ja-JP" sz="1800" b="0" i="1" smtClean="0">
                        <a:latin typeface="Cambria Math" panose="02040503050406030204" pitchFamily="18" charset="0"/>
                      </a:rPr>
                      <m:t>→</m:t>
                    </m:r>
                  </m:oMath>
                </a14:m>
                <a:r>
                  <a:rPr lang="en-US" altLang="ja-JP" sz="1800" dirty="0"/>
                  <a:t> Poor results on QA and inference tasks.</a:t>
                </a:r>
              </a:p>
              <a:p>
                <a:pPr marL="0" indent="0">
                  <a:spcBef>
                    <a:spcPts val="600"/>
                  </a:spcBef>
                  <a:buNone/>
                </a:pPr>
                <a:r>
                  <a:rPr lang="en-US" altLang="ja-JP" sz="2000" b="1" dirty="0"/>
                  <a:t>Problem With These Methods :</a:t>
                </a:r>
              </a:p>
              <a:p>
                <a:pPr lvl="1">
                  <a:spcBef>
                    <a:spcPts val="600"/>
                  </a:spcBef>
                </a:pPr>
                <a:r>
                  <a:rPr lang="en-US" altLang="ja-JP" sz="1800" dirty="0"/>
                  <a:t>Incomplete context hurts performance on key tasks like QA and NLI.</a:t>
                </a:r>
                <a:endParaRPr lang="ja-JP" altLang="en-US" sz="1800" dirty="0"/>
              </a:p>
            </p:txBody>
          </p:sp>
        </mc:Choice>
        <mc:Fallback>
          <p:sp>
            <p:nvSpPr>
              <p:cNvPr id="18" name="Content Placeholder 17">
                <a:extLst>
                  <a:ext uri="{FF2B5EF4-FFF2-40B4-BE49-F238E27FC236}">
                    <a16:creationId xmlns:a16="http://schemas.microsoft.com/office/drawing/2014/main" id="{F451EBE7-64A3-7E40-8C33-3C01E8EBABD2}"/>
                  </a:ext>
                </a:extLst>
              </p:cNvPr>
              <p:cNvSpPr>
                <a:spLocks noGrp="1" noRot="1" noChangeAspect="1" noMove="1" noResize="1" noEditPoints="1" noAdjustHandles="1" noChangeArrowheads="1" noChangeShapeType="1" noTextEdit="1"/>
              </p:cNvSpPr>
              <p:nvPr>
                <p:ph idx="4294967295"/>
              </p:nvPr>
            </p:nvSpPr>
            <p:spPr>
              <a:xfrm>
                <a:off x="812763" y="1266516"/>
                <a:ext cx="10532281" cy="4812551"/>
              </a:xfrm>
              <a:blipFill>
                <a:blip r:embed="rId3"/>
                <a:stretch>
                  <a:fillRect l="-579"/>
                </a:stretch>
              </a:blipFill>
            </p:spPr>
            <p:txBody>
              <a:bodyPr/>
              <a:lstStyle/>
              <a:p>
                <a:r>
                  <a:rPr lang="en-US">
                    <a:noFill/>
                  </a:rPr>
                  <a:t> </a:t>
                </a:r>
              </a:p>
            </p:txBody>
          </p:sp>
        </mc:Fallback>
      </mc:AlternateContent>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21513" y="203783"/>
            <a:ext cx="10523531" cy="729358"/>
          </a:xfrm>
        </p:spPr>
        <p:txBody>
          <a:bodyPr>
            <a:normAutofit/>
          </a:bodyPr>
          <a:lstStyle/>
          <a:p>
            <a:r>
              <a:rPr lang="en-US" sz="4400" dirty="0"/>
              <a:t>Why BERT was Needed in NLP.</a:t>
            </a:r>
          </a:p>
        </p:txBody>
      </p:sp>
      <p:sp>
        <p:nvSpPr>
          <p:cNvPr id="4" name="TextBox 3">
            <a:extLst>
              <a:ext uri="{FF2B5EF4-FFF2-40B4-BE49-F238E27FC236}">
                <a16:creationId xmlns:a16="http://schemas.microsoft.com/office/drawing/2014/main" id="{FFCE8191-341E-C375-9EF8-307AA0DC79D2}"/>
              </a:ext>
            </a:extLst>
          </p:cNvPr>
          <p:cNvSpPr txBox="1"/>
          <p:nvPr/>
        </p:nvSpPr>
        <p:spPr>
          <a:xfrm>
            <a:off x="-568881" y="15533"/>
            <a:ext cx="1143941" cy="830997"/>
          </a:xfrm>
          <a:prstGeom prst="rect">
            <a:avLst/>
          </a:prstGeom>
          <a:noFill/>
        </p:spPr>
        <p:txBody>
          <a:bodyPr wrap="square" rtlCol="0">
            <a:spAutoFit/>
          </a:bodyPr>
          <a:lstStyle/>
          <a:p>
            <a:pPr algn="r"/>
            <a:r>
              <a:rPr lang="en-US" sz="4800" spc="150" dirty="0">
                <a:solidFill>
                  <a:schemeClr val="bg1"/>
                </a:solidFill>
                <a:latin typeface="MingLiU" panose="02020509000000000000" pitchFamily="49" charset="-120"/>
                <a:ea typeface="MingLiU" panose="02020509000000000000" pitchFamily="49" charset="-120"/>
                <a:cs typeface="+mj-cs"/>
              </a:rPr>
              <a:t>2</a:t>
            </a:r>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DE7BF-C2E7-AF9D-9850-B88D2AF0E3AB}"/>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6C555529-E516-7E7A-C27B-C65FEDE0BCC5}"/>
              </a:ext>
            </a:extLst>
          </p:cNvPr>
          <p:cNvSpPr>
            <a:spLocks noGrp="1"/>
          </p:cNvSpPr>
          <p:nvPr>
            <p:ph idx="4294967295"/>
          </p:nvPr>
        </p:nvSpPr>
        <p:spPr>
          <a:xfrm>
            <a:off x="830262" y="1134668"/>
            <a:ext cx="5265737" cy="4495765"/>
          </a:xfrm>
        </p:spPr>
        <p:txBody>
          <a:bodyPr>
            <a:normAutofit/>
          </a:bodyPr>
          <a:lstStyle/>
          <a:p>
            <a:pPr marL="0" indent="0">
              <a:buNone/>
            </a:pPr>
            <a:r>
              <a:rPr lang="en-US" sz="2000" b="1" dirty="0"/>
              <a:t>Main Goal :</a:t>
            </a:r>
          </a:p>
          <a:p>
            <a:r>
              <a:rPr lang="en-US" sz="1800" dirty="0"/>
              <a:t>Build a single model that works across many NLP tasks.</a:t>
            </a:r>
          </a:p>
          <a:p>
            <a:r>
              <a:rPr lang="en-US" altLang="ja-JP" sz="1800" dirty="0"/>
              <a:t>Learn deep, bidirectional context representations.</a:t>
            </a:r>
          </a:p>
          <a:p>
            <a:r>
              <a:rPr lang="en-US" altLang="ja-JP" sz="1800" dirty="0"/>
              <a:t>Enable fine-tuning with minimal task-specific changes.</a:t>
            </a:r>
            <a:endParaRPr lang="ja-JP" altLang="en-US" sz="1800" dirty="0"/>
          </a:p>
        </p:txBody>
      </p:sp>
      <p:sp>
        <p:nvSpPr>
          <p:cNvPr id="6" name="Title 10">
            <a:extLst>
              <a:ext uri="{FF2B5EF4-FFF2-40B4-BE49-F238E27FC236}">
                <a16:creationId xmlns:a16="http://schemas.microsoft.com/office/drawing/2014/main" id="{B8473602-85AC-79D0-B98F-903DDC9A2AB4}"/>
              </a:ext>
            </a:extLst>
          </p:cNvPr>
          <p:cNvSpPr>
            <a:spLocks noGrp="1"/>
          </p:cNvSpPr>
          <p:nvPr>
            <p:ph type="title"/>
          </p:nvPr>
        </p:nvSpPr>
        <p:spPr>
          <a:xfrm>
            <a:off x="798089" y="203783"/>
            <a:ext cx="10523531" cy="729358"/>
          </a:xfrm>
        </p:spPr>
        <p:txBody>
          <a:bodyPr>
            <a:normAutofit/>
          </a:bodyPr>
          <a:lstStyle/>
          <a:p>
            <a:r>
              <a:rPr lang="en-US" sz="4400" dirty="0"/>
              <a:t>Problem Statement.</a:t>
            </a:r>
          </a:p>
        </p:txBody>
      </p:sp>
      <p:sp>
        <p:nvSpPr>
          <p:cNvPr id="7" name="Oval 22">
            <a:extLst>
              <a:ext uri="{FF2B5EF4-FFF2-40B4-BE49-F238E27FC236}">
                <a16:creationId xmlns:a16="http://schemas.microsoft.com/office/drawing/2014/main" id="{83302E62-D0FC-AC49-2D3E-37B71C5864C4}"/>
              </a:ext>
              <a:ext uri="{C183D7F6-B498-43B3-948B-1728B52AA6E4}">
                <adec:decorative xmlns:adec="http://schemas.microsoft.com/office/drawing/2017/decorative" val="1"/>
              </a:ext>
            </a:extLst>
          </p:cNvPr>
          <p:cNvSpPr/>
          <p:nvPr/>
        </p:nvSpPr>
        <p:spPr>
          <a:xfrm>
            <a:off x="6317826" y="1134668"/>
            <a:ext cx="220134" cy="3843732"/>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17">
            <a:extLst>
              <a:ext uri="{FF2B5EF4-FFF2-40B4-BE49-F238E27FC236}">
                <a16:creationId xmlns:a16="http://schemas.microsoft.com/office/drawing/2014/main" id="{665390B2-E423-6739-47B2-9D17C0403B63}"/>
              </a:ext>
            </a:extLst>
          </p:cNvPr>
          <p:cNvSpPr txBox="1">
            <a:spLocks/>
          </p:cNvSpPr>
          <p:nvPr/>
        </p:nvSpPr>
        <p:spPr>
          <a:xfrm>
            <a:off x="798089" y="4813317"/>
            <a:ext cx="10124760" cy="449576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2000" b="1" dirty="0"/>
              <a:t>Research Question :</a:t>
            </a:r>
          </a:p>
          <a:p>
            <a:pPr marL="0" indent="0" algn="just">
              <a:spcBef>
                <a:spcPts val="600"/>
              </a:spcBef>
              <a:buNone/>
            </a:pPr>
            <a:r>
              <a:rPr lang="en-US" sz="1800" i="1" dirty="0"/>
              <a:t>Can a masked language model be pre-trained effectively to boost performance on a wide range of NLP tasks?</a:t>
            </a:r>
            <a:endParaRPr lang="ja-JP" altLang="en-US" sz="1800" i="1" dirty="0"/>
          </a:p>
        </p:txBody>
      </p:sp>
      <p:sp>
        <p:nvSpPr>
          <p:cNvPr id="9" name="Rectangle 8">
            <a:extLst>
              <a:ext uri="{FF2B5EF4-FFF2-40B4-BE49-F238E27FC236}">
                <a16:creationId xmlns:a16="http://schemas.microsoft.com/office/drawing/2014/main" id="{42172AA6-8AD2-540A-60BF-1772967C254F}"/>
              </a:ext>
            </a:extLst>
          </p:cNvPr>
          <p:cNvSpPr/>
          <p:nvPr/>
        </p:nvSpPr>
        <p:spPr>
          <a:xfrm>
            <a:off x="7952316" y="806137"/>
            <a:ext cx="2628707" cy="1264291"/>
          </a:xfrm>
          <a:prstGeom prst="rect">
            <a:avLst/>
          </a:prstGeom>
          <a:solidFill>
            <a:schemeClr val="accent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spc="150" dirty="0">
                <a:solidFill>
                  <a:schemeClr val="bg1"/>
                </a:solidFill>
                <a:latin typeface="+mj-lt"/>
                <a:ea typeface="MingLiU" panose="02020509000000000000" pitchFamily="49" charset="-120"/>
                <a:cs typeface="+mj-cs"/>
              </a:rPr>
              <a:t>BERT</a:t>
            </a:r>
          </a:p>
        </p:txBody>
      </p:sp>
      <p:sp>
        <p:nvSpPr>
          <p:cNvPr id="10" name="Rectangle: Rounded Corners 9">
            <a:extLst>
              <a:ext uri="{FF2B5EF4-FFF2-40B4-BE49-F238E27FC236}">
                <a16:creationId xmlns:a16="http://schemas.microsoft.com/office/drawing/2014/main" id="{CFD24CC7-C2E9-DAF0-D1A4-94605DB2D17E}"/>
              </a:ext>
            </a:extLst>
          </p:cNvPr>
          <p:cNvSpPr/>
          <p:nvPr/>
        </p:nvSpPr>
        <p:spPr>
          <a:xfrm>
            <a:off x="6815497" y="2395615"/>
            <a:ext cx="1773936" cy="1115568"/>
          </a:xfrm>
          <a:prstGeom prst="roundRect">
            <a:avLst/>
          </a:prstGeom>
          <a:solidFill>
            <a:schemeClr val="accent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spc="150" dirty="0">
                <a:solidFill>
                  <a:schemeClr val="bg1"/>
                </a:solidFill>
                <a:latin typeface="+mj-lt"/>
                <a:ea typeface="MingLiU" panose="02020509000000000000" pitchFamily="49" charset="-120"/>
                <a:cs typeface="+mj-cs"/>
              </a:rPr>
              <a:t>QA Task</a:t>
            </a:r>
          </a:p>
        </p:txBody>
      </p:sp>
      <p:sp>
        <p:nvSpPr>
          <p:cNvPr id="12" name="Rectangle: Rounded Corners 11">
            <a:extLst>
              <a:ext uri="{FF2B5EF4-FFF2-40B4-BE49-F238E27FC236}">
                <a16:creationId xmlns:a16="http://schemas.microsoft.com/office/drawing/2014/main" id="{8BFF8A96-DE33-416B-1ED7-E0170FF889CE}"/>
              </a:ext>
            </a:extLst>
          </p:cNvPr>
          <p:cNvSpPr/>
          <p:nvPr/>
        </p:nvSpPr>
        <p:spPr>
          <a:xfrm>
            <a:off x="9903786" y="2398196"/>
            <a:ext cx="1773573" cy="1112987"/>
          </a:xfrm>
          <a:prstGeom prst="roundRect">
            <a:avLst/>
          </a:prstGeom>
          <a:solidFill>
            <a:schemeClr val="accent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spc="150" dirty="0">
                <a:solidFill>
                  <a:schemeClr val="bg1"/>
                </a:solidFill>
                <a:latin typeface="+mj-lt"/>
                <a:ea typeface="MingLiU" panose="02020509000000000000" pitchFamily="49" charset="-120"/>
                <a:cs typeface="+mj-cs"/>
              </a:rPr>
              <a:t>NLI Task</a:t>
            </a:r>
          </a:p>
        </p:txBody>
      </p:sp>
      <p:sp>
        <p:nvSpPr>
          <p:cNvPr id="13" name="Rectangle: Rounded Corners 12">
            <a:extLst>
              <a:ext uri="{FF2B5EF4-FFF2-40B4-BE49-F238E27FC236}">
                <a16:creationId xmlns:a16="http://schemas.microsoft.com/office/drawing/2014/main" id="{92837D53-4A0D-3683-9AA5-843B4A356A16}"/>
              </a:ext>
            </a:extLst>
          </p:cNvPr>
          <p:cNvSpPr/>
          <p:nvPr/>
        </p:nvSpPr>
        <p:spPr>
          <a:xfrm>
            <a:off x="7966669" y="3858089"/>
            <a:ext cx="2600004" cy="1115567"/>
          </a:xfrm>
          <a:prstGeom prst="roundRect">
            <a:avLst/>
          </a:prstGeom>
          <a:solidFill>
            <a:schemeClr val="accent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spc="150" dirty="0">
                <a:solidFill>
                  <a:schemeClr val="bg1"/>
                </a:solidFill>
                <a:latin typeface="+mj-lt"/>
                <a:ea typeface="MingLiU" panose="02020509000000000000" pitchFamily="49" charset="-120"/>
                <a:cs typeface="+mj-cs"/>
              </a:rPr>
              <a:t>Sentiment Task</a:t>
            </a:r>
          </a:p>
        </p:txBody>
      </p:sp>
      <p:cxnSp>
        <p:nvCxnSpPr>
          <p:cNvPr id="20" name="Connector: Elbow 19">
            <a:extLst>
              <a:ext uri="{FF2B5EF4-FFF2-40B4-BE49-F238E27FC236}">
                <a16:creationId xmlns:a16="http://schemas.microsoft.com/office/drawing/2014/main" id="{FCF52AF6-77C9-73E7-C2BB-BD3B588A4D99}"/>
              </a:ext>
            </a:extLst>
          </p:cNvPr>
          <p:cNvCxnSpPr>
            <a:cxnSpLocks/>
            <a:stCxn id="9" idx="2"/>
            <a:endCxn id="10" idx="3"/>
          </p:cNvCxnSpPr>
          <p:nvPr/>
        </p:nvCxnSpPr>
        <p:spPr>
          <a:xfrm rot="5400000">
            <a:off x="8486567" y="2173295"/>
            <a:ext cx="882971" cy="677237"/>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537B97A-A651-19E2-A177-1C1E69CCECF3}"/>
              </a:ext>
            </a:extLst>
          </p:cNvPr>
          <p:cNvCxnSpPr>
            <a:cxnSpLocks/>
            <a:stCxn id="9" idx="2"/>
            <a:endCxn id="12" idx="1"/>
          </p:cNvCxnSpPr>
          <p:nvPr/>
        </p:nvCxnSpPr>
        <p:spPr>
          <a:xfrm rot="16200000" flipH="1">
            <a:off x="9143097" y="2194001"/>
            <a:ext cx="884262" cy="637116"/>
          </a:xfrm>
          <a:prstGeom prst="bentConnector2">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7B010E2-8080-8913-3EF6-A5A27908975E}"/>
              </a:ext>
            </a:extLst>
          </p:cNvPr>
          <p:cNvCxnSpPr>
            <a:stCxn id="9" idx="2"/>
            <a:endCxn id="13" idx="0"/>
          </p:cNvCxnSpPr>
          <p:nvPr/>
        </p:nvCxnSpPr>
        <p:spPr>
          <a:xfrm>
            <a:off x="9266670" y="2070428"/>
            <a:ext cx="1" cy="178766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FE33A9F-81F8-E60B-9BFF-E98FCBE5D891}"/>
              </a:ext>
            </a:extLst>
          </p:cNvPr>
          <p:cNvSpPr txBox="1"/>
          <p:nvPr/>
        </p:nvSpPr>
        <p:spPr>
          <a:xfrm>
            <a:off x="-568881" y="15533"/>
            <a:ext cx="1143941" cy="830997"/>
          </a:xfrm>
          <a:prstGeom prst="rect">
            <a:avLst/>
          </a:prstGeom>
          <a:noFill/>
        </p:spPr>
        <p:txBody>
          <a:bodyPr wrap="square" rtlCol="0">
            <a:spAutoFit/>
          </a:bodyPr>
          <a:lstStyle/>
          <a:p>
            <a:pPr algn="r"/>
            <a:r>
              <a:rPr lang="en-US" sz="4800" spc="150" dirty="0">
                <a:solidFill>
                  <a:schemeClr val="bg1"/>
                </a:solidFill>
                <a:latin typeface="MingLiU" panose="02020509000000000000" pitchFamily="49" charset="-120"/>
                <a:ea typeface="MingLiU" panose="02020509000000000000" pitchFamily="49" charset="-120"/>
                <a:cs typeface="+mj-cs"/>
              </a:rPr>
              <a:t>3</a:t>
            </a:r>
          </a:p>
        </p:txBody>
      </p:sp>
    </p:spTree>
    <p:extLst>
      <p:ext uri="{BB962C8B-B14F-4D97-AF65-F5344CB8AC3E}">
        <p14:creationId xmlns:p14="http://schemas.microsoft.com/office/powerpoint/2010/main" val="3444543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724AE-FAED-128B-08D7-E6A1773F3792}"/>
            </a:ext>
          </a:extLst>
        </p:cNvPr>
        <p:cNvGrpSpPr/>
        <p:nvPr/>
      </p:nvGrpSpPr>
      <p:grpSpPr>
        <a:xfrm>
          <a:off x="0" y="0"/>
          <a:ext cx="0" cy="0"/>
          <a:chOff x="0" y="0"/>
          <a:chExt cx="0" cy="0"/>
        </a:xfrm>
      </p:grpSpPr>
      <p:sp>
        <p:nvSpPr>
          <p:cNvPr id="6" name="Title 10">
            <a:extLst>
              <a:ext uri="{FF2B5EF4-FFF2-40B4-BE49-F238E27FC236}">
                <a16:creationId xmlns:a16="http://schemas.microsoft.com/office/drawing/2014/main" id="{DE51167D-13DB-4E50-2298-F0A89686F288}"/>
              </a:ext>
            </a:extLst>
          </p:cNvPr>
          <p:cNvSpPr>
            <a:spLocks noGrp="1"/>
          </p:cNvSpPr>
          <p:nvPr>
            <p:ph type="title"/>
          </p:nvPr>
        </p:nvSpPr>
        <p:spPr>
          <a:xfrm>
            <a:off x="798089" y="203783"/>
            <a:ext cx="10523531" cy="729358"/>
          </a:xfrm>
        </p:spPr>
        <p:txBody>
          <a:bodyPr>
            <a:normAutofit/>
          </a:bodyPr>
          <a:lstStyle/>
          <a:p>
            <a:r>
              <a:rPr lang="en-US" sz="4400" dirty="0"/>
              <a:t>How BERT Learns Language.</a:t>
            </a:r>
          </a:p>
        </p:txBody>
      </p:sp>
      <p:pic>
        <p:nvPicPr>
          <p:cNvPr id="4" name="Picture 3">
            <a:extLst>
              <a:ext uri="{FF2B5EF4-FFF2-40B4-BE49-F238E27FC236}">
                <a16:creationId xmlns:a16="http://schemas.microsoft.com/office/drawing/2014/main" id="{54D94C23-0C41-12A3-8DEC-93244D57560B}"/>
              </a:ext>
            </a:extLst>
          </p:cNvPr>
          <p:cNvPicPr>
            <a:picLocks noChangeAspect="1"/>
          </p:cNvPicPr>
          <p:nvPr/>
        </p:nvPicPr>
        <p:blipFill>
          <a:blip r:embed="rId3"/>
          <a:srcRect l="1949" t="5016" r="58083" b="10353"/>
          <a:stretch/>
        </p:blipFill>
        <p:spPr>
          <a:xfrm>
            <a:off x="8522936" y="568462"/>
            <a:ext cx="2814620" cy="2529078"/>
          </a:xfrm>
          <a:prstGeom prst="rect">
            <a:avLst/>
          </a:prstGeom>
        </p:spPr>
      </p:pic>
      <p:sp>
        <p:nvSpPr>
          <p:cNvPr id="5" name="Content Placeholder 17">
            <a:extLst>
              <a:ext uri="{FF2B5EF4-FFF2-40B4-BE49-F238E27FC236}">
                <a16:creationId xmlns:a16="http://schemas.microsoft.com/office/drawing/2014/main" id="{067004E9-A117-6592-A2F9-62DBA8AD795A}"/>
              </a:ext>
            </a:extLst>
          </p:cNvPr>
          <p:cNvSpPr txBox="1">
            <a:spLocks/>
          </p:cNvSpPr>
          <p:nvPr/>
        </p:nvSpPr>
        <p:spPr>
          <a:xfrm>
            <a:off x="798089" y="1193871"/>
            <a:ext cx="7482311" cy="37845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000" b="1" dirty="0"/>
              <a:t>Two-Stage Training Framework. </a:t>
            </a:r>
          </a:p>
          <a:p>
            <a:pPr marL="0" indent="0">
              <a:spcBef>
                <a:spcPts val="600"/>
              </a:spcBef>
              <a:buNone/>
            </a:pPr>
            <a:r>
              <a:rPr lang="en-US" sz="1800" b="1" dirty="0"/>
              <a:t>1. Pretraining :</a:t>
            </a:r>
          </a:p>
          <a:p>
            <a:pPr lvl="1">
              <a:spcBef>
                <a:spcPts val="600"/>
              </a:spcBef>
            </a:pPr>
            <a:r>
              <a:rPr lang="en-US" altLang="ja-JP" sz="1800" dirty="0"/>
              <a:t>Learn from unlabeled text corpora.</a:t>
            </a:r>
          </a:p>
          <a:p>
            <a:pPr lvl="1">
              <a:spcBef>
                <a:spcPts val="600"/>
              </a:spcBef>
            </a:pPr>
            <a:r>
              <a:rPr lang="en-US" altLang="ja-JP" sz="1800" b="1" dirty="0"/>
              <a:t>Two Tasks :</a:t>
            </a:r>
          </a:p>
          <a:p>
            <a:pPr lvl="2">
              <a:spcBef>
                <a:spcPts val="600"/>
              </a:spcBef>
            </a:pPr>
            <a:r>
              <a:rPr lang="en-US" altLang="ja-JP" sz="1800" u="sng" dirty="0"/>
              <a:t>Masked Language Modeling (MLM)</a:t>
            </a:r>
            <a:r>
              <a:rPr lang="en-US" altLang="ja-JP" sz="1800" dirty="0"/>
              <a:t> : Randomly Mask 15% of Tokens &amp; Predict Them.</a:t>
            </a:r>
          </a:p>
          <a:p>
            <a:pPr lvl="2">
              <a:spcBef>
                <a:spcPts val="600"/>
              </a:spcBef>
            </a:pPr>
            <a:r>
              <a:rPr lang="en-US" altLang="ja-JP" sz="1800" u="sng" dirty="0"/>
              <a:t>Next Sentence Prediction (NSP)</a:t>
            </a:r>
            <a:r>
              <a:rPr lang="en-US" altLang="ja-JP" sz="1800" dirty="0"/>
              <a:t> : Predict if sentence B follows sentence A.</a:t>
            </a:r>
          </a:p>
          <a:p>
            <a:pPr marL="914400" lvl="2" indent="0">
              <a:spcBef>
                <a:spcPts val="600"/>
              </a:spcBef>
              <a:buNone/>
            </a:pPr>
            <a:endParaRPr lang="en-US" altLang="ja-JP" sz="1800" dirty="0"/>
          </a:p>
        </p:txBody>
      </p:sp>
      <p:pic>
        <p:nvPicPr>
          <p:cNvPr id="11" name="Picture 10">
            <a:extLst>
              <a:ext uri="{FF2B5EF4-FFF2-40B4-BE49-F238E27FC236}">
                <a16:creationId xmlns:a16="http://schemas.microsoft.com/office/drawing/2014/main" id="{E3DBC394-2A52-E0B2-60A6-9AC996A3D9B0}"/>
              </a:ext>
            </a:extLst>
          </p:cNvPr>
          <p:cNvPicPr>
            <a:picLocks noChangeAspect="1"/>
          </p:cNvPicPr>
          <p:nvPr/>
        </p:nvPicPr>
        <p:blipFill>
          <a:blip r:embed="rId3"/>
          <a:srcRect l="50000" t="4500" b="11780"/>
          <a:stretch/>
        </p:blipFill>
        <p:spPr>
          <a:xfrm>
            <a:off x="8217136" y="3795798"/>
            <a:ext cx="3559382" cy="2529078"/>
          </a:xfrm>
          <a:prstGeom prst="rect">
            <a:avLst/>
          </a:prstGeom>
        </p:spPr>
      </p:pic>
      <p:sp>
        <p:nvSpPr>
          <p:cNvPr id="14" name="TextBox 13">
            <a:extLst>
              <a:ext uri="{FF2B5EF4-FFF2-40B4-BE49-F238E27FC236}">
                <a16:creationId xmlns:a16="http://schemas.microsoft.com/office/drawing/2014/main" id="{F4A642F3-37B1-AFCE-A806-07DEA2222104}"/>
              </a:ext>
            </a:extLst>
          </p:cNvPr>
          <p:cNvSpPr txBox="1"/>
          <p:nvPr/>
        </p:nvSpPr>
        <p:spPr>
          <a:xfrm>
            <a:off x="-568881" y="15533"/>
            <a:ext cx="1143941" cy="830997"/>
          </a:xfrm>
          <a:prstGeom prst="rect">
            <a:avLst/>
          </a:prstGeom>
          <a:noFill/>
        </p:spPr>
        <p:txBody>
          <a:bodyPr wrap="square" rtlCol="0">
            <a:spAutoFit/>
          </a:bodyPr>
          <a:lstStyle/>
          <a:p>
            <a:pPr algn="r"/>
            <a:r>
              <a:rPr lang="en-US" sz="4800" spc="150" dirty="0">
                <a:solidFill>
                  <a:schemeClr val="bg1"/>
                </a:solidFill>
                <a:latin typeface="MingLiU" panose="02020509000000000000" pitchFamily="49" charset="-120"/>
                <a:ea typeface="MingLiU" panose="02020509000000000000" pitchFamily="49" charset="-120"/>
                <a:cs typeface="+mj-cs"/>
              </a:rPr>
              <a:t>4</a:t>
            </a:r>
          </a:p>
        </p:txBody>
      </p:sp>
      <p:sp>
        <p:nvSpPr>
          <p:cNvPr id="15" name="Content Placeholder 17">
            <a:extLst>
              <a:ext uri="{FF2B5EF4-FFF2-40B4-BE49-F238E27FC236}">
                <a16:creationId xmlns:a16="http://schemas.microsoft.com/office/drawing/2014/main" id="{38031F69-0DC0-F902-F385-CCF7ADBA368A}"/>
              </a:ext>
            </a:extLst>
          </p:cNvPr>
          <p:cNvSpPr txBox="1">
            <a:spLocks/>
          </p:cNvSpPr>
          <p:nvPr/>
        </p:nvSpPr>
        <p:spPr>
          <a:xfrm>
            <a:off x="798089" y="4761952"/>
            <a:ext cx="7482311" cy="378452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800" b="1" dirty="0"/>
              <a:t>2. Fine-tuning :</a:t>
            </a:r>
          </a:p>
          <a:p>
            <a:pPr lvl="1">
              <a:spcBef>
                <a:spcPts val="600"/>
              </a:spcBef>
            </a:pPr>
            <a:r>
              <a:rPr lang="en-US" altLang="ja-JP" sz="1800" dirty="0"/>
              <a:t>Adapt the pre-trained model to specific NLP tasks.</a:t>
            </a:r>
          </a:p>
          <a:p>
            <a:pPr lvl="1">
              <a:spcBef>
                <a:spcPts val="600"/>
              </a:spcBef>
            </a:pPr>
            <a:r>
              <a:rPr lang="en-US" altLang="ja-JP" sz="1800" dirty="0"/>
              <a:t>Minimal architecture changes (Just adds tasks specific heads).</a:t>
            </a:r>
          </a:p>
          <a:p>
            <a:pPr marL="914400" lvl="2" indent="0">
              <a:spcBef>
                <a:spcPts val="600"/>
              </a:spcBef>
              <a:buNone/>
            </a:pPr>
            <a:endParaRPr lang="en-US" altLang="ja-JP" sz="1800" dirty="0"/>
          </a:p>
        </p:txBody>
      </p:sp>
      <p:sp>
        <p:nvSpPr>
          <p:cNvPr id="25" name="Arrow: Down 24">
            <a:extLst>
              <a:ext uri="{FF2B5EF4-FFF2-40B4-BE49-F238E27FC236}">
                <a16:creationId xmlns:a16="http://schemas.microsoft.com/office/drawing/2014/main" id="{9523FF47-A202-CE0A-69CD-3959A2009341}"/>
              </a:ext>
            </a:extLst>
          </p:cNvPr>
          <p:cNvSpPr/>
          <p:nvPr/>
        </p:nvSpPr>
        <p:spPr>
          <a:xfrm>
            <a:off x="9480360" y="3007403"/>
            <a:ext cx="899773" cy="10525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553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D2906-9AB0-5DAA-951B-4249A2C49687}"/>
            </a:ext>
          </a:extLst>
        </p:cNvPr>
        <p:cNvGrpSpPr/>
        <p:nvPr/>
      </p:nvGrpSpPr>
      <p:grpSpPr>
        <a:xfrm>
          <a:off x="0" y="0"/>
          <a:ext cx="0" cy="0"/>
          <a:chOff x="0" y="0"/>
          <a:chExt cx="0" cy="0"/>
        </a:xfrm>
      </p:grpSpPr>
      <p:sp>
        <p:nvSpPr>
          <p:cNvPr id="6" name="Title 10">
            <a:extLst>
              <a:ext uri="{FF2B5EF4-FFF2-40B4-BE49-F238E27FC236}">
                <a16:creationId xmlns:a16="http://schemas.microsoft.com/office/drawing/2014/main" id="{5B87E839-5F51-4939-9F1E-D0858383D5FF}"/>
              </a:ext>
            </a:extLst>
          </p:cNvPr>
          <p:cNvSpPr>
            <a:spLocks noGrp="1"/>
          </p:cNvSpPr>
          <p:nvPr>
            <p:ph type="title"/>
          </p:nvPr>
        </p:nvSpPr>
        <p:spPr>
          <a:xfrm>
            <a:off x="798089" y="203783"/>
            <a:ext cx="10523531" cy="729358"/>
          </a:xfrm>
        </p:spPr>
        <p:txBody>
          <a:bodyPr>
            <a:normAutofit/>
          </a:bodyPr>
          <a:lstStyle/>
          <a:p>
            <a:r>
              <a:rPr lang="en-US" sz="4400" dirty="0"/>
              <a:t>Core Contributions of BERT</a:t>
            </a:r>
          </a:p>
        </p:txBody>
      </p:sp>
      <p:sp>
        <p:nvSpPr>
          <p:cNvPr id="5" name="Content Placeholder 17">
            <a:extLst>
              <a:ext uri="{FF2B5EF4-FFF2-40B4-BE49-F238E27FC236}">
                <a16:creationId xmlns:a16="http://schemas.microsoft.com/office/drawing/2014/main" id="{6E9AE8B2-1C4D-41E4-4C48-D6DE799947B6}"/>
              </a:ext>
            </a:extLst>
          </p:cNvPr>
          <p:cNvSpPr txBox="1">
            <a:spLocks/>
          </p:cNvSpPr>
          <p:nvPr/>
        </p:nvSpPr>
        <p:spPr>
          <a:xfrm>
            <a:off x="798089" y="1193871"/>
            <a:ext cx="7482311" cy="378452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spcBef>
                <a:spcPts val="600"/>
              </a:spcBef>
              <a:buNone/>
            </a:pPr>
            <a:endParaRPr lang="en-US" altLang="ja-JP" sz="1800" dirty="0"/>
          </a:p>
        </p:txBody>
      </p:sp>
      <p:sp>
        <p:nvSpPr>
          <p:cNvPr id="14" name="TextBox 13">
            <a:extLst>
              <a:ext uri="{FF2B5EF4-FFF2-40B4-BE49-F238E27FC236}">
                <a16:creationId xmlns:a16="http://schemas.microsoft.com/office/drawing/2014/main" id="{92DD68D3-9375-E3BF-E4B7-0D9BAE873553}"/>
              </a:ext>
            </a:extLst>
          </p:cNvPr>
          <p:cNvSpPr txBox="1"/>
          <p:nvPr/>
        </p:nvSpPr>
        <p:spPr>
          <a:xfrm>
            <a:off x="-568881" y="15533"/>
            <a:ext cx="1143941" cy="830997"/>
          </a:xfrm>
          <a:prstGeom prst="rect">
            <a:avLst/>
          </a:prstGeom>
          <a:noFill/>
        </p:spPr>
        <p:txBody>
          <a:bodyPr wrap="square" rtlCol="0">
            <a:spAutoFit/>
          </a:bodyPr>
          <a:lstStyle/>
          <a:p>
            <a:pPr algn="r"/>
            <a:r>
              <a:rPr lang="en-US" sz="4800" spc="150" dirty="0">
                <a:solidFill>
                  <a:schemeClr val="bg1"/>
                </a:solidFill>
                <a:latin typeface="MingLiU" panose="02020509000000000000" pitchFamily="49" charset="-120"/>
                <a:ea typeface="MingLiU" panose="02020509000000000000" pitchFamily="49" charset="-120"/>
                <a:cs typeface="+mj-cs"/>
              </a:rPr>
              <a:t>5</a:t>
            </a:r>
          </a:p>
        </p:txBody>
      </p:sp>
      <p:sp>
        <p:nvSpPr>
          <p:cNvPr id="2" name="Content Placeholder 17">
            <a:extLst>
              <a:ext uri="{FF2B5EF4-FFF2-40B4-BE49-F238E27FC236}">
                <a16:creationId xmlns:a16="http://schemas.microsoft.com/office/drawing/2014/main" id="{2DA46F80-5277-54C2-F0CA-0A34833FD6F4}"/>
              </a:ext>
            </a:extLst>
          </p:cNvPr>
          <p:cNvSpPr txBox="1">
            <a:spLocks/>
          </p:cNvSpPr>
          <p:nvPr/>
        </p:nvSpPr>
        <p:spPr>
          <a:xfrm>
            <a:off x="950489" y="1346271"/>
            <a:ext cx="10767378" cy="500372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000" b="1" dirty="0"/>
              <a:t>Masked Language Modeling (MLM).</a:t>
            </a:r>
          </a:p>
          <a:p>
            <a:pPr>
              <a:spcBef>
                <a:spcPts val="600"/>
              </a:spcBef>
              <a:buFont typeface="Wingdings" panose="05000000000000000000" pitchFamily="2" charset="2"/>
              <a:buChar char="Ø"/>
            </a:pPr>
            <a:r>
              <a:rPr lang="en-US" sz="2000" dirty="0"/>
              <a:t> Enables deep bidirectional learning from unlabeled text.</a:t>
            </a:r>
          </a:p>
          <a:p>
            <a:pPr marL="0" indent="0">
              <a:spcBef>
                <a:spcPts val="600"/>
              </a:spcBef>
              <a:buFont typeface="Arial" panose="020B0604020202020204" pitchFamily="34" charset="0"/>
              <a:buNone/>
            </a:pPr>
            <a:r>
              <a:rPr lang="en-US" altLang="ja-JP" sz="2000" b="1" dirty="0"/>
              <a:t>Next Sentence Prediction (NSP).</a:t>
            </a:r>
          </a:p>
          <a:p>
            <a:pPr>
              <a:spcBef>
                <a:spcPts val="600"/>
              </a:spcBef>
              <a:buFont typeface="Wingdings" panose="05000000000000000000" pitchFamily="2" charset="2"/>
              <a:buChar char="Ø"/>
            </a:pPr>
            <a:r>
              <a:rPr lang="en-US" altLang="ja-JP" sz="2000" dirty="0"/>
              <a:t> Helps model sentence-level relationships. </a:t>
            </a:r>
          </a:p>
          <a:p>
            <a:pPr marL="0" indent="0">
              <a:spcBef>
                <a:spcPts val="600"/>
              </a:spcBef>
              <a:buFont typeface="Arial" panose="020B0604020202020204" pitchFamily="34" charset="0"/>
              <a:buNone/>
            </a:pPr>
            <a:r>
              <a:rPr lang="en-US" altLang="ja-JP" sz="2000" b="1" dirty="0"/>
              <a:t>One model, many tasks.</a:t>
            </a:r>
          </a:p>
          <a:p>
            <a:pPr>
              <a:spcBef>
                <a:spcPts val="600"/>
              </a:spcBef>
              <a:buFont typeface="Wingdings" panose="05000000000000000000" pitchFamily="2" charset="2"/>
              <a:buChar char="Ø"/>
            </a:pPr>
            <a:r>
              <a:rPr lang="en-US" altLang="ja-JP" sz="2000" dirty="0"/>
              <a:t> Works on 11+ NLP tasks with minimal changes.</a:t>
            </a:r>
          </a:p>
          <a:p>
            <a:pPr marL="0" indent="0">
              <a:spcBef>
                <a:spcPts val="600"/>
              </a:spcBef>
              <a:buFont typeface="Arial" panose="020B0604020202020204" pitchFamily="34" charset="0"/>
              <a:buNone/>
            </a:pPr>
            <a:r>
              <a:rPr lang="en-US" altLang="ja-JP" sz="2000" b="1" dirty="0"/>
              <a:t>Open source + Pre-trained release.</a:t>
            </a:r>
          </a:p>
          <a:p>
            <a:pPr>
              <a:spcBef>
                <a:spcPts val="600"/>
              </a:spcBef>
              <a:buFont typeface="Wingdings" panose="05000000000000000000" pitchFamily="2" charset="2"/>
              <a:buChar char="Ø"/>
            </a:pPr>
            <a:r>
              <a:rPr lang="en-US" altLang="ja-JP" sz="2000" dirty="0"/>
              <a:t> Made large-scale NLP accessible &amp; reproducible.</a:t>
            </a:r>
            <a:endParaRPr lang="en-US" altLang="ja-JP" sz="1800" dirty="0"/>
          </a:p>
        </p:txBody>
      </p:sp>
    </p:spTree>
    <p:extLst>
      <p:ext uri="{BB962C8B-B14F-4D97-AF65-F5344CB8AC3E}">
        <p14:creationId xmlns:p14="http://schemas.microsoft.com/office/powerpoint/2010/main" val="1397791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686C7-F43B-A60E-F7D4-09E3D357813B}"/>
            </a:ext>
          </a:extLst>
        </p:cNvPr>
        <p:cNvGrpSpPr/>
        <p:nvPr/>
      </p:nvGrpSpPr>
      <p:grpSpPr>
        <a:xfrm>
          <a:off x="0" y="0"/>
          <a:ext cx="0" cy="0"/>
          <a:chOff x="0" y="0"/>
          <a:chExt cx="0" cy="0"/>
        </a:xfrm>
      </p:grpSpPr>
      <p:sp>
        <p:nvSpPr>
          <p:cNvPr id="6" name="Title 10">
            <a:extLst>
              <a:ext uri="{FF2B5EF4-FFF2-40B4-BE49-F238E27FC236}">
                <a16:creationId xmlns:a16="http://schemas.microsoft.com/office/drawing/2014/main" id="{4E13868D-60A0-1F2B-2C1F-FEA197B46D3D}"/>
              </a:ext>
            </a:extLst>
          </p:cNvPr>
          <p:cNvSpPr>
            <a:spLocks noGrp="1"/>
          </p:cNvSpPr>
          <p:nvPr>
            <p:ph type="title"/>
          </p:nvPr>
        </p:nvSpPr>
        <p:spPr>
          <a:xfrm>
            <a:off x="798089" y="203783"/>
            <a:ext cx="10523531" cy="729358"/>
          </a:xfrm>
        </p:spPr>
        <p:txBody>
          <a:bodyPr>
            <a:normAutofit/>
          </a:bodyPr>
          <a:lstStyle/>
          <a:p>
            <a:r>
              <a:rPr lang="en-US" sz="4400" dirty="0"/>
              <a:t>Technical Details of BERT</a:t>
            </a:r>
          </a:p>
        </p:txBody>
      </p:sp>
      <p:sp>
        <p:nvSpPr>
          <p:cNvPr id="5" name="Content Placeholder 17">
            <a:extLst>
              <a:ext uri="{FF2B5EF4-FFF2-40B4-BE49-F238E27FC236}">
                <a16:creationId xmlns:a16="http://schemas.microsoft.com/office/drawing/2014/main" id="{D2EAAF27-B6FA-5232-F734-66F546C9D419}"/>
              </a:ext>
            </a:extLst>
          </p:cNvPr>
          <p:cNvSpPr txBox="1">
            <a:spLocks/>
          </p:cNvSpPr>
          <p:nvPr/>
        </p:nvSpPr>
        <p:spPr>
          <a:xfrm>
            <a:off x="798089" y="1193871"/>
            <a:ext cx="7482311" cy="378452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spcBef>
                <a:spcPts val="600"/>
              </a:spcBef>
              <a:buNone/>
            </a:pPr>
            <a:endParaRPr lang="en-US" altLang="ja-JP" sz="1800" dirty="0"/>
          </a:p>
        </p:txBody>
      </p:sp>
      <p:sp>
        <p:nvSpPr>
          <p:cNvPr id="14" name="TextBox 13">
            <a:extLst>
              <a:ext uri="{FF2B5EF4-FFF2-40B4-BE49-F238E27FC236}">
                <a16:creationId xmlns:a16="http://schemas.microsoft.com/office/drawing/2014/main" id="{7FDF9825-8CF6-A2F6-119A-A9EA6D0F27E5}"/>
              </a:ext>
            </a:extLst>
          </p:cNvPr>
          <p:cNvSpPr txBox="1"/>
          <p:nvPr/>
        </p:nvSpPr>
        <p:spPr>
          <a:xfrm>
            <a:off x="-568881" y="15533"/>
            <a:ext cx="1143941" cy="830997"/>
          </a:xfrm>
          <a:prstGeom prst="rect">
            <a:avLst/>
          </a:prstGeom>
          <a:noFill/>
        </p:spPr>
        <p:txBody>
          <a:bodyPr wrap="square" rtlCol="0">
            <a:spAutoFit/>
          </a:bodyPr>
          <a:lstStyle/>
          <a:p>
            <a:pPr algn="r"/>
            <a:r>
              <a:rPr lang="en-US" sz="4800" spc="150" dirty="0">
                <a:solidFill>
                  <a:schemeClr val="bg1"/>
                </a:solidFill>
                <a:latin typeface="MingLiU" panose="02020509000000000000" pitchFamily="49" charset="-120"/>
                <a:ea typeface="MingLiU" panose="02020509000000000000" pitchFamily="49" charset="-120"/>
                <a:cs typeface="+mj-cs"/>
              </a:rPr>
              <a:t>6</a:t>
            </a:r>
          </a:p>
        </p:txBody>
      </p:sp>
      <mc:AlternateContent xmlns:mc="http://schemas.openxmlformats.org/markup-compatibility/2006">
        <mc:Choice xmlns:a14="http://schemas.microsoft.com/office/drawing/2010/main" Requires="a14">
          <p:sp>
            <p:nvSpPr>
              <p:cNvPr id="2" name="Content Placeholder 17">
                <a:extLst>
                  <a:ext uri="{FF2B5EF4-FFF2-40B4-BE49-F238E27FC236}">
                    <a16:creationId xmlns:a16="http://schemas.microsoft.com/office/drawing/2014/main" id="{06567371-98CB-2A65-3674-637A1B8F1A1C}"/>
                  </a:ext>
                </a:extLst>
              </p:cNvPr>
              <p:cNvSpPr txBox="1">
                <a:spLocks/>
              </p:cNvSpPr>
              <p:nvPr/>
            </p:nvSpPr>
            <p:spPr>
              <a:xfrm>
                <a:off x="950489" y="1193872"/>
                <a:ext cx="6014700" cy="176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400" b="1" dirty="0"/>
                  <a:t>Input = Token + Segment + Position</a:t>
                </a:r>
              </a:p>
              <a:p>
                <a:pPr>
                  <a:spcBef>
                    <a:spcPts val="600"/>
                  </a:spcBef>
                  <a:buFont typeface="Wingdings" panose="05000000000000000000" pitchFamily="2" charset="2"/>
                  <a:buChar char="Ø"/>
                </a:pPr>
                <a:r>
                  <a:rPr lang="en-US" altLang="ja-JP" sz="2000" b="1" dirty="0"/>
                  <a:t> </a:t>
                </a:r>
                <a:r>
                  <a:rPr lang="en-US" altLang="ja-JP" sz="2000" u="sng" dirty="0"/>
                  <a:t>Words</a:t>
                </a:r>
                <a:r>
                  <a:rPr lang="en-US" altLang="ja-JP" sz="2000" dirty="0"/>
                  <a:t> + </a:t>
                </a:r>
                <a:r>
                  <a:rPr lang="en-US" altLang="ja-JP" sz="2000" u="sng" dirty="0"/>
                  <a:t>Sentence IDs</a:t>
                </a:r>
                <a:r>
                  <a:rPr lang="en-US" altLang="ja-JP" sz="2000" dirty="0"/>
                  <a:t> + </a:t>
                </a:r>
                <a:r>
                  <a:rPr lang="en-US" altLang="ja-JP" sz="2000" u="sng" dirty="0"/>
                  <a:t>Word Order</a:t>
                </a:r>
              </a:p>
              <a:p>
                <a:pPr>
                  <a:spcBef>
                    <a:spcPts val="600"/>
                  </a:spcBef>
                  <a:buFont typeface="Wingdings" panose="05000000000000000000" pitchFamily="2" charset="2"/>
                  <a:buChar char="Ø"/>
                </a:pPr>
                <a:r>
                  <a:rPr lang="en-US" altLang="ja-JP" sz="2000" b="1" dirty="0"/>
                  <a:t> </a:t>
                </a:r>
                <a:r>
                  <a:rPr lang="en-US" altLang="ja-JP" sz="2000" dirty="0"/>
                  <a:t>All summed </a:t>
                </a:r>
                <a14:m>
                  <m:oMath xmlns:m="http://schemas.openxmlformats.org/officeDocument/2006/math">
                    <m:r>
                      <a:rPr lang="en-US" altLang="ja-JP" sz="2000" b="0" i="1" smtClean="0">
                        <a:latin typeface="Cambria Math" panose="02040503050406030204" pitchFamily="18" charset="0"/>
                      </a:rPr>
                      <m:t>→</m:t>
                    </m:r>
                  </m:oMath>
                </a14:m>
                <a:r>
                  <a:rPr lang="en-US" altLang="ja-JP" sz="2000" dirty="0"/>
                  <a:t> fed into Transformer Encoder.</a:t>
                </a:r>
              </a:p>
              <a:p>
                <a:pPr marL="0" indent="0">
                  <a:spcBef>
                    <a:spcPts val="600"/>
                  </a:spcBef>
                  <a:buNone/>
                </a:pPr>
                <a:endParaRPr lang="en-US" altLang="ja-JP" sz="2000" dirty="0"/>
              </a:p>
            </p:txBody>
          </p:sp>
        </mc:Choice>
        <mc:Fallback>
          <p:sp>
            <p:nvSpPr>
              <p:cNvPr id="2" name="Content Placeholder 17">
                <a:extLst>
                  <a:ext uri="{FF2B5EF4-FFF2-40B4-BE49-F238E27FC236}">
                    <a16:creationId xmlns:a16="http://schemas.microsoft.com/office/drawing/2014/main" id="{06567371-98CB-2A65-3674-637A1B8F1A1C}"/>
                  </a:ext>
                </a:extLst>
              </p:cNvPr>
              <p:cNvSpPr txBox="1">
                <a:spLocks noRot="1" noChangeAspect="1" noMove="1" noResize="1" noEditPoints="1" noAdjustHandles="1" noChangeArrowheads="1" noChangeShapeType="1" noTextEdit="1"/>
              </p:cNvSpPr>
              <p:nvPr/>
            </p:nvSpPr>
            <p:spPr>
              <a:xfrm>
                <a:off x="950489" y="1193872"/>
                <a:ext cx="6014700" cy="1761338"/>
              </a:xfrm>
              <a:prstGeom prst="rect">
                <a:avLst/>
              </a:prstGeom>
              <a:blipFill>
                <a:blip r:embed="rId3"/>
                <a:stretch>
                  <a:fillRect l="-11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3F4F396-58CF-EDDD-33EF-CF01F4344577}"/>
              </a:ext>
            </a:extLst>
          </p:cNvPr>
          <p:cNvPicPr>
            <a:picLocks noChangeAspect="1"/>
          </p:cNvPicPr>
          <p:nvPr/>
        </p:nvPicPr>
        <p:blipFill>
          <a:blip r:embed="rId4"/>
          <a:stretch>
            <a:fillRect/>
          </a:stretch>
        </p:blipFill>
        <p:spPr>
          <a:xfrm>
            <a:off x="6965189" y="1382557"/>
            <a:ext cx="4917028" cy="1572653"/>
          </a:xfrm>
          <a:prstGeom prst="rect">
            <a:avLst/>
          </a:prstGeom>
          <a:solidFill>
            <a:schemeClr val="accent1">
              <a:lumMod val="75000"/>
            </a:schemeClr>
          </a:solidFill>
          <a:ln>
            <a:solidFill>
              <a:schemeClr val="bg2"/>
            </a:solidFill>
          </a:ln>
        </p:spPr>
      </p:pic>
      <p:sp>
        <p:nvSpPr>
          <p:cNvPr id="8" name="TextBox 7">
            <a:extLst>
              <a:ext uri="{FF2B5EF4-FFF2-40B4-BE49-F238E27FC236}">
                <a16:creationId xmlns:a16="http://schemas.microsoft.com/office/drawing/2014/main" id="{127D3C92-6BBE-A733-5010-7255C08280B9}"/>
              </a:ext>
            </a:extLst>
          </p:cNvPr>
          <p:cNvSpPr txBox="1"/>
          <p:nvPr/>
        </p:nvSpPr>
        <p:spPr>
          <a:xfrm>
            <a:off x="950489" y="2745213"/>
            <a:ext cx="5501111" cy="2577885"/>
          </a:xfrm>
          <a:prstGeom prst="rect">
            <a:avLst/>
          </a:prstGeom>
          <a:noFill/>
        </p:spPr>
        <p:txBody>
          <a:bodyPr wrap="square">
            <a:spAutoFit/>
          </a:bodyPr>
          <a:lstStyle/>
          <a:p>
            <a:pPr marL="0" indent="0">
              <a:lnSpc>
                <a:spcPct val="150000"/>
              </a:lnSpc>
              <a:spcBef>
                <a:spcPts val="600"/>
              </a:spcBef>
              <a:buClr>
                <a:schemeClr val="accent1"/>
              </a:buClr>
              <a:buNone/>
            </a:pPr>
            <a:r>
              <a:rPr lang="en-US" sz="2000" b="1" spc="150" dirty="0">
                <a:solidFill>
                  <a:schemeClr val="bg1"/>
                </a:solidFill>
              </a:rPr>
              <a:t>Pre-training = MLM + NSP </a:t>
            </a:r>
          </a:p>
          <a:p>
            <a:pPr>
              <a:lnSpc>
                <a:spcPct val="150000"/>
              </a:lnSpc>
              <a:spcBef>
                <a:spcPts val="600"/>
              </a:spcBef>
              <a:buClr>
                <a:schemeClr val="accent1"/>
              </a:buClr>
              <a:buFont typeface="Wingdings" panose="05000000000000000000" pitchFamily="2" charset="2"/>
              <a:buChar char="Ø"/>
            </a:pPr>
            <a:r>
              <a:rPr lang="en-US" sz="2000" b="1" spc="150" dirty="0">
                <a:solidFill>
                  <a:schemeClr val="bg1"/>
                </a:solidFill>
              </a:rPr>
              <a:t> </a:t>
            </a:r>
            <a:r>
              <a:rPr lang="en-US" sz="1900" b="1" spc="150" dirty="0">
                <a:solidFill>
                  <a:schemeClr val="bg1"/>
                </a:solidFill>
              </a:rPr>
              <a:t>15% masked token : </a:t>
            </a:r>
          </a:p>
          <a:p>
            <a:pPr lvl="1">
              <a:lnSpc>
                <a:spcPct val="150000"/>
              </a:lnSpc>
              <a:spcBef>
                <a:spcPts val="600"/>
              </a:spcBef>
              <a:buClr>
                <a:schemeClr val="accent1"/>
              </a:buClr>
              <a:buFont typeface="Wingdings" panose="05000000000000000000" pitchFamily="2" charset="2"/>
              <a:buChar char="Ø"/>
            </a:pPr>
            <a:r>
              <a:rPr lang="en-US" sz="1900" spc="150" dirty="0">
                <a:solidFill>
                  <a:schemeClr val="bg1"/>
                </a:solidFill>
              </a:rPr>
              <a:t> 80% [MASK] </a:t>
            </a:r>
          </a:p>
          <a:p>
            <a:pPr lvl="1">
              <a:lnSpc>
                <a:spcPct val="150000"/>
              </a:lnSpc>
              <a:spcBef>
                <a:spcPts val="600"/>
              </a:spcBef>
              <a:buClr>
                <a:schemeClr val="accent1"/>
              </a:buClr>
              <a:buFont typeface="Wingdings" panose="05000000000000000000" pitchFamily="2" charset="2"/>
              <a:buChar char="Ø"/>
            </a:pPr>
            <a:r>
              <a:rPr lang="en-US" sz="1900" spc="150" dirty="0">
                <a:solidFill>
                  <a:schemeClr val="bg1"/>
                </a:solidFill>
              </a:rPr>
              <a:t> 10% Random </a:t>
            </a:r>
          </a:p>
          <a:p>
            <a:pPr lvl="1">
              <a:lnSpc>
                <a:spcPct val="150000"/>
              </a:lnSpc>
              <a:spcBef>
                <a:spcPts val="600"/>
              </a:spcBef>
              <a:buClr>
                <a:schemeClr val="accent1"/>
              </a:buClr>
              <a:buFont typeface="Wingdings" panose="05000000000000000000" pitchFamily="2" charset="2"/>
              <a:buChar char="Ø"/>
            </a:pPr>
            <a:r>
              <a:rPr lang="en-US" sz="1900" spc="150" dirty="0">
                <a:solidFill>
                  <a:schemeClr val="bg1"/>
                </a:solidFill>
              </a:rPr>
              <a:t> 10% Unchanged</a:t>
            </a:r>
          </a:p>
        </p:txBody>
      </p:sp>
      <p:sp>
        <p:nvSpPr>
          <p:cNvPr id="10" name="TextBox 9">
            <a:extLst>
              <a:ext uri="{FF2B5EF4-FFF2-40B4-BE49-F238E27FC236}">
                <a16:creationId xmlns:a16="http://schemas.microsoft.com/office/drawing/2014/main" id="{F899BB87-06F2-D734-A0FC-6A8D57CF73E7}"/>
              </a:ext>
            </a:extLst>
          </p:cNvPr>
          <p:cNvSpPr txBox="1"/>
          <p:nvPr/>
        </p:nvSpPr>
        <p:spPr>
          <a:xfrm>
            <a:off x="950489" y="5583096"/>
            <a:ext cx="10801244" cy="449739"/>
          </a:xfrm>
          <a:prstGeom prst="rect">
            <a:avLst/>
          </a:prstGeom>
          <a:noFill/>
        </p:spPr>
        <p:txBody>
          <a:bodyPr wrap="square">
            <a:spAutoFit/>
          </a:bodyPr>
          <a:lstStyle/>
          <a:p>
            <a:pPr>
              <a:lnSpc>
                <a:spcPct val="150000"/>
              </a:lnSpc>
              <a:spcBef>
                <a:spcPts val="600"/>
              </a:spcBef>
              <a:buClr>
                <a:schemeClr val="accent1"/>
              </a:buClr>
              <a:buFont typeface="Wingdings" panose="05000000000000000000" pitchFamily="2" charset="2"/>
              <a:buChar char="Ø"/>
            </a:pPr>
            <a:r>
              <a:rPr lang="en-US" b="1" spc="150" dirty="0">
                <a:solidFill>
                  <a:schemeClr val="bg1"/>
                </a:solidFill>
              </a:rPr>
              <a:t> Next Sentence Prediction : </a:t>
            </a:r>
            <a:r>
              <a:rPr lang="en-US" spc="150" dirty="0">
                <a:solidFill>
                  <a:schemeClr val="bg1"/>
                </a:solidFill>
              </a:rPr>
              <a:t>50% Actual Next Sentence, 50% Random Pairing</a:t>
            </a:r>
          </a:p>
        </p:txBody>
      </p:sp>
      <p:graphicFrame>
        <p:nvGraphicFramePr>
          <p:cNvPr id="11" name="Table 10">
            <a:extLst>
              <a:ext uri="{FF2B5EF4-FFF2-40B4-BE49-F238E27FC236}">
                <a16:creationId xmlns:a16="http://schemas.microsoft.com/office/drawing/2014/main" id="{DC73B3FD-854F-A816-BB03-7F674059FA7C}"/>
              </a:ext>
            </a:extLst>
          </p:cNvPr>
          <p:cNvGraphicFramePr>
            <a:graphicFrameLocks noGrp="1"/>
          </p:cNvGraphicFramePr>
          <p:nvPr>
            <p:extLst>
              <p:ext uri="{D42A27DB-BD31-4B8C-83A1-F6EECF244321}">
                <p14:modId xmlns:p14="http://schemas.microsoft.com/office/powerpoint/2010/main" val="165539478"/>
              </p:ext>
            </p:extLst>
          </p:nvPr>
        </p:nvGraphicFramePr>
        <p:xfrm>
          <a:off x="4826772" y="3546879"/>
          <a:ext cx="7055445" cy="1628904"/>
        </p:xfrm>
        <a:graphic>
          <a:graphicData uri="http://schemas.openxmlformats.org/drawingml/2006/table">
            <a:tbl>
              <a:tblPr firstRow="1" bandRow="1">
                <a:tableStyleId>{5C22544A-7EE6-4342-B048-85BDC9FD1C3A}</a:tableStyleId>
              </a:tblPr>
              <a:tblGrid>
                <a:gridCol w="1698923">
                  <a:extLst>
                    <a:ext uri="{9D8B030D-6E8A-4147-A177-3AD203B41FA5}">
                      <a16:colId xmlns:a16="http://schemas.microsoft.com/office/drawing/2014/main" val="2423607002"/>
                    </a:ext>
                  </a:extLst>
                </a:gridCol>
                <a:gridCol w="1123255">
                  <a:extLst>
                    <a:ext uri="{9D8B030D-6E8A-4147-A177-3AD203B41FA5}">
                      <a16:colId xmlns:a16="http://schemas.microsoft.com/office/drawing/2014/main" val="4284059481"/>
                    </a:ext>
                  </a:extLst>
                </a:gridCol>
                <a:gridCol w="1670745">
                  <a:extLst>
                    <a:ext uri="{9D8B030D-6E8A-4147-A177-3AD203B41FA5}">
                      <a16:colId xmlns:a16="http://schemas.microsoft.com/office/drawing/2014/main" val="589889072"/>
                    </a:ext>
                  </a:extLst>
                </a:gridCol>
                <a:gridCol w="1151433">
                  <a:extLst>
                    <a:ext uri="{9D8B030D-6E8A-4147-A177-3AD203B41FA5}">
                      <a16:colId xmlns:a16="http://schemas.microsoft.com/office/drawing/2014/main" val="3452679405"/>
                    </a:ext>
                  </a:extLst>
                </a:gridCol>
                <a:gridCol w="1411089">
                  <a:extLst>
                    <a:ext uri="{9D8B030D-6E8A-4147-A177-3AD203B41FA5}">
                      <a16:colId xmlns:a16="http://schemas.microsoft.com/office/drawing/2014/main" val="1523445541"/>
                    </a:ext>
                  </a:extLst>
                </a:gridCol>
              </a:tblGrid>
              <a:tr h="542968">
                <a:tc>
                  <a:txBody>
                    <a:bodyPr/>
                    <a:lstStyle/>
                    <a:p>
                      <a:pPr algn="ctr"/>
                      <a:r>
                        <a:rPr lang="en-US" dirty="0"/>
                        <a:t>Model</a:t>
                      </a:r>
                    </a:p>
                  </a:txBody>
                  <a:tcPr anchor="ctr"/>
                </a:tc>
                <a:tc>
                  <a:txBody>
                    <a:bodyPr/>
                    <a:lstStyle/>
                    <a:p>
                      <a:pPr algn="ctr"/>
                      <a:r>
                        <a:rPr lang="en-US" dirty="0"/>
                        <a:t>Layers</a:t>
                      </a:r>
                    </a:p>
                  </a:txBody>
                  <a:tcPr anchor="ctr"/>
                </a:tc>
                <a:tc>
                  <a:txBody>
                    <a:bodyPr/>
                    <a:lstStyle/>
                    <a:p>
                      <a:pPr algn="ctr"/>
                      <a:r>
                        <a:rPr lang="en-US" dirty="0"/>
                        <a:t>Hidden Size</a:t>
                      </a:r>
                    </a:p>
                  </a:txBody>
                  <a:tcPr anchor="ctr"/>
                </a:tc>
                <a:tc>
                  <a:txBody>
                    <a:bodyPr/>
                    <a:lstStyle/>
                    <a:p>
                      <a:pPr algn="ctr"/>
                      <a:r>
                        <a:rPr lang="en-US" dirty="0"/>
                        <a:t>Heads</a:t>
                      </a:r>
                    </a:p>
                  </a:txBody>
                  <a:tcPr anchor="ctr"/>
                </a:tc>
                <a:tc>
                  <a:txBody>
                    <a:bodyPr/>
                    <a:lstStyle/>
                    <a:p>
                      <a:pPr algn="ctr"/>
                      <a:r>
                        <a:rPr lang="en-US" dirty="0"/>
                        <a:t>Params</a:t>
                      </a:r>
                    </a:p>
                  </a:txBody>
                  <a:tcPr anchor="ctr"/>
                </a:tc>
                <a:extLst>
                  <a:ext uri="{0D108BD9-81ED-4DB2-BD59-A6C34878D82A}">
                    <a16:rowId xmlns:a16="http://schemas.microsoft.com/office/drawing/2014/main" val="383150054"/>
                  </a:ext>
                </a:extLst>
              </a:tr>
              <a:tr h="542968">
                <a:tc>
                  <a:txBody>
                    <a:bodyPr/>
                    <a:lstStyle/>
                    <a:p>
                      <a:pPr algn="ctr"/>
                      <a:r>
                        <a:rPr lang="en-US" dirty="0"/>
                        <a:t>BERT_BASE</a:t>
                      </a:r>
                    </a:p>
                  </a:txBody>
                  <a:tcPr anchor="ctr"/>
                </a:tc>
                <a:tc>
                  <a:txBody>
                    <a:bodyPr/>
                    <a:lstStyle/>
                    <a:p>
                      <a:pPr algn="ctr"/>
                      <a:r>
                        <a:rPr lang="en-US" dirty="0"/>
                        <a:t>12</a:t>
                      </a:r>
                    </a:p>
                  </a:txBody>
                  <a:tcPr anchor="ctr"/>
                </a:tc>
                <a:tc>
                  <a:txBody>
                    <a:bodyPr/>
                    <a:lstStyle/>
                    <a:p>
                      <a:pPr algn="ctr"/>
                      <a:r>
                        <a:rPr lang="en-US" dirty="0"/>
                        <a:t>768</a:t>
                      </a:r>
                    </a:p>
                  </a:txBody>
                  <a:tcPr anchor="ctr"/>
                </a:tc>
                <a:tc>
                  <a:txBody>
                    <a:bodyPr/>
                    <a:lstStyle/>
                    <a:p>
                      <a:pPr algn="ctr"/>
                      <a:r>
                        <a:rPr lang="en-US" dirty="0"/>
                        <a:t>12</a:t>
                      </a:r>
                    </a:p>
                  </a:txBody>
                  <a:tcPr anchor="ctr"/>
                </a:tc>
                <a:tc>
                  <a:txBody>
                    <a:bodyPr/>
                    <a:lstStyle/>
                    <a:p>
                      <a:pPr algn="ctr"/>
                      <a:r>
                        <a:rPr lang="en-US" dirty="0"/>
                        <a:t>110M</a:t>
                      </a:r>
                    </a:p>
                  </a:txBody>
                  <a:tcPr anchor="ctr"/>
                </a:tc>
                <a:extLst>
                  <a:ext uri="{0D108BD9-81ED-4DB2-BD59-A6C34878D82A}">
                    <a16:rowId xmlns:a16="http://schemas.microsoft.com/office/drawing/2014/main" val="709500388"/>
                  </a:ext>
                </a:extLst>
              </a:tr>
              <a:tr h="542968">
                <a:tc>
                  <a:txBody>
                    <a:bodyPr/>
                    <a:lstStyle/>
                    <a:p>
                      <a:pPr algn="ctr"/>
                      <a:r>
                        <a:rPr lang="en-US" dirty="0"/>
                        <a:t>BERT_LARGE</a:t>
                      </a:r>
                    </a:p>
                  </a:txBody>
                  <a:tcPr anchor="ctr"/>
                </a:tc>
                <a:tc>
                  <a:txBody>
                    <a:bodyPr/>
                    <a:lstStyle/>
                    <a:p>
                      <a:pPr algn="ctr"/>
                      <a:r>
                        <a:rPr lang="en-US" dirty="0"/>
                        <a:t>24</a:t>
                      </a:r>
                    </a:p>
                  </a:txBody>
                  <a:tcPr anchor="ctr"/>
                </a:tc>
                <a:tc>
                  <a:txBody>
                    <a:bodyPr/>
                    <a:lstStyle/>
                    <a:p>
                      <a:pPr algn="ctr"/>
                      <a:r>
                        <a:rPr lang="en-US" dirty="0"/>
                        <a:t>1024</a:t>
                      </a:r>
                    </a:p>
                  </a:txBody>
                  <a:tcPr anchor="ctr"/>
                </a:tc>
                <a:tc>
                  <a:txBody>
                    <a:bodyPr/>
                    <a:lstStyle/>
                    <a:p>
                      <a:pPr algn="ctr"/>
                      <a:r>
                        <a:rPr lang="en-US" dirty="0"/>
                        <a:t>16</a:t>
                      </a:r>
                    </a:p>
                  </a:txBody>
                  <a:tcPr anchor="ctr"/>
                </a:tc>
                <a:tc>
                  <a:txBody>
                    <a:bodyPr/>
                    <a:lstStyle/>
                    <a:p>
                      <a:pPr algn="ctr"/>
                      <a:r>
                        <a:rPr lang="en-US" dirty="0"/>
                        <a:t>340M</a:t>
                      </a:r>
                    </a:p>
                  </a:txBody>
                  <a:tcPr anchor="ctr"/>
                </a:tc>
                <a:extLst>
                  <a:ext uri="{0D108BD9-81ED-4DB2-BD59-A6C34878D82A}">
                    <a16:rowId xmlns:a16="http://schemas.microsoft.com/office/drawing/2014/main" val="633958272"/>
                  </a:ext>
                </a:extLst>
              </a:tr>
            </a:tbl>
          </a:graphicData>
        </a:graphic>
      </p:graphicFrame>
    </p:spTree>
    <p:extLst>
      <p:ext uri="{BB962C8B-B14F-4D97-AF65-F5344CB8AC3E}">
        <p14:creationId xmlns:p14="http://schemas.microsoft.com/office/powerpoint/2010/main" val="285864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B6325-D352-188A-B356-5765CEBAE437}"/>
            </a:ext>
          </a:extLst>
        </p:cNvPr>
        <p:cNvGrpSpPr/>
        <p:nvPr/>
      </p:nvGrpSpPr>
      <p:grpSpPr>
        <a:xfrm>
          <a:off x="0" y="0"/>
          <a:ext cx="0" cy="0"/>
          <a:chOff x="0" y="0"/>
          <a:chExt cx="0" cy="0"/>
        </a:xfrm>
      </p:grpSpPr>
      <p:sp>
        <p:nvSpPr>
          <p:cNvPr id="6" name="Title 10">
            <a:extLst>
              <a:ext uri="{FF2B5EF4-FFF2-40B4-BE49-F238E27FC236}">
                <a16:creationId xmlns:a16="http://schemas.microsoft.com/office/drawing/2014/main" id="{1B7FE54B-518C-A23E-B5B9-266415A614D4}"/>
              </a:ext>
            </a:extLst>
          </p:cNvPr>
          <p:cNvSpPr>
            <a:spLocks noGrp="1"/>
          </p:cNvSpPr>
          <p:nvPr>
            <p:ph type="title"/>
          </p:nvPr>
        </p:nvSpPr>
        <p:spPr>
          <a:xfrm>
            <a:off x="798089" y="203783"/>
            <a:ext cx="10523531" cy="729358"/>
          </a:xfrm>
        </p:spPr>
        <p:txBody>
          <a:bodyPr>
            <a:normAutofit/>
          </a:bodyPr>
          <a:lstStyle/>
          <a:p>
            <a:r>
              <a:rPr lang="en-US" sz="4400" dirty="0"/>
              <a:t>Technical Details of BERT</a:t>
            </a:r>
          </a:p>
        </p:txBody>
      </p:sp>
      <p:sp>
        <p:nvSpPr>
          <p:cNvPr id="5" name="Content Placeholder 17">
            <a:extLst>
              <a:ext uri="{FF2B5EF4-FFF2-40B4-BE49-F238E27FC236}">
                <a16:creationId xmlns:a16="http://schemas.microsoft.com/office/drawing/2014/main" id="{AADA6B4F-7297-9CCC-EBD1-2E229C15BB4E}"/>
              </a:ext>
            </a:extLst>
          </p:cNvPr>
          <p:cNvSpPr txBox="1">
            <a:spLocks/>
          </p:cNvSpPr>
          <p:nvPr/>
        </p:nvSpPr>
        <p:spPr>
          <a:xfrm>
            <a:off x="798089" y="1193871"/>
            <a:ext cx="7482311" cy="378452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spcBef>
                <a:spcPts val="600"/>
              </a:spcBef>
              <a:buNone/>
            </a:pPr>
            <a:endParaRPr lang="en-US" altLang="ja-JP" sz="1800" dirty="0"/>
          </a:p>
        </p:txBody>
      </p:sp>
      <p:sp>
        <p:nvSpPr>
          <p:cNvPr id="14" name="TextBox 13">
            <a:extLst>
              <a:ext uri="{FF2B5EF4-FFF2-40B4-BE49-F238E27FC236}">
                <a16:creationId xmlns:a16="http://schemas.microsoft.com/office/drawing/2014/main" id="{18423EA9-571A-3E96-8FD0-BD67056BA5FB}"/>
              </a:ext>
            </a:extLst>
          </p:cNvPr>
          <p:cNvSpPr txBox="1"/>
          <p:nvPr/>
        </p:nvSpPr>
        <p:spPr>
          <a:xfrm>
            <a:off x="-568881" y="15533"/>
            <a:ext cx="1143941" cy="830997"/>
          </a:xfrm>
          <a:prstGeom prst="rect">
            <a:avLst/>
          </a:prstGeom>
          <a:noFill/>
        </p:spPr>
        <p:txBody>
          <a:bodyPr wrap="square" rtlCol="0">
            <a:spAutoFit/>
          </a:bodyPr>
          <a:lstStyle/>
          <a:p>
            <a:pPr algn="r"/>
            <a:r>
              <a:rPr lang="en-US" sz="4800" spc="150" dirty="0">
                <a:solidFill>
                  <a:schemeClr val="bg1"/>
                </a:solidFill>
                <a:latin typeface="MingLiU" panose="02020509000000000000" pitchFamily="49" charset="-120"/>
                <a:ea typeface="MingLiU" panose="02020509000000000000" pitchFamily="49" charset="-120"/>
                <a:cs typeface="+mj-cs"/>
              </a:rPr>
              <a:t>7</a:t>
            </a:r>
          </a:p>
        </p:txBody>
      </p:sp>
      <p:sp>
        <p:nvSpPr>
          <p:cNvPr id="2" name="Content Placeholder 17">
            <a:extLst>
              <a:ext uri="{FF2B5EF4-FFF2-40B4-BE49-F238E27FC236}">
                <a16:creationId xmlns:a16="http://schemas.microsoft.com/office/drawing/2014/main" id="{0C90B616-8EBF-E96F-955F-1A71F894160E}"/>
              </a:ext>
            </a:extLst>
          </p:cNvPr>
          <p:cNvSpPr txBox="1">
            <a:spLocks/>
          </p:cNvSpPr>
          <p:nvPr/>
        </p:nvSpPr>
        <p:spPr>
          <a:xfrm>
            <a:off x="575061" y="1193871"/>
            <a:ext cx="6028940" cy="54603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2000" b="1" dirty="0">
                <a:solidFill>
                  <a:srgbClr val="EE4036"/>
                </a:solidFill>
              </a:rPr>
              <a:t>1. </a:t>
            </a:r>
            <a:r>
              <a:rPr lang="en-US" sz="2000" b="1" dirty="0"/>
              <a:t>GLUE Benchmark ( </a:t>
            </a:r>
            <a:r>
              <a:rPr lang="en-US" sz="2000" dirty="0"/>
              <a:t>8 NLP Tasks </a:t>
            </a:r>
            <a:r>
              <a:rPr lang="en-US" sz="2000" b="1" dirty="0"/>
              <a:t>)</a:t>
            </a:r>
          </a:p>
          <a:p>
            <a:pPr lvl="1">
              <a:spcBef>
                <a:spcPts val="600"/>
              </a:spcBef>
            </a:pPr>
            <a:r>
              <a:rPr lang="en-US" altLang="ja-JP" sz="1800" b="1" dirty="0"/>
              <a:t>BERT_LARGE Avg. : </a:t>
            </a:r>
            <a:r>
              <a:rPr lang="en-US" altLang="ja-JP" sz="1800" dirty="0"/>
              <a:t>82.1</a:t>
            </a:r>
          </a:p>
          <a:p>
            <a:pPr lvl="1">
              <a:spcBef>
                <a:spcPts val="600"/>
              </a:spcBef>
            </a:pPr>
            <a:r>
              <a:rPr lang="en-US" altLang="ja-JP" sz="1800" b="1" dirty="0"/>
              <a:t>GPT Avg : </a:t>
            </a:r>
            <a:r>
              <a:rPr lang="en-US" altLang="ja-JP" sz="1800" dirty="0"/>
              <a:t>75.1 (+7 pt gain across diverse tasks)</a:t>
            </a:r>
          </a:p>
          <a:p>
            <a:pPr marL="0" indent="0">
              <a:spcBef>
                <a:spcPts val="600"/>
              </a:spcBef>
              <a:buNone/>
            </a:pPr>
            <a:r>
              <a:rPr lang="en-US" altLang="ja-JP" sz="2000" b="1" dirty="0">
                <a:solidFill>
                  <a:srgbClr val="EE4036"/>
                </a:solidFill>
              </a:rPr>
              <a:t>2. </a:t>
            </a:r>
            <a:r>
              <a:rPr lang="en-US" altLang="ja-JP" sz="2000" b="1" dirty="0" err="1"/>
              <a:t>SQuAD</a:t>
            </a:r>
            <a:r>
              <a:rPr lang="en-US" altLang="ja-JP" sz="2000" b="1" dirty="0"/>
              <a:t> Question Answering</a:t>
            </a:r>
          </a:p>
          <a:p>
            <a:pPr lvl="1">
              <a:spcBef>
                <a:spcPts val="600"/>
              </a:spcBef>
            </a:pPr>
            <a:r>
              <a:rPr lang="en-US" altLang="ja-JP" sz="1800" b="1" dirty="0"/>
              <a:t>v1.1 F1 Score :</a:t>
            </a:r>
          </a:p>
          <a:p>
            <a:pPr lvl="2">
              <a:spcBef>
                <a:spcPts val="600"/>
              </a:spcBef>
            </a:pPr>
            <a:r>
              <a:rPr lang="en-US" altLang="ja-JP" sz="1800" b="1" dirty="0"/>
              <a:t>Single : </a:t>
            </a:r>
            <a:r>
              <a:rPr lang="en-US" altLang="ja-JP" sz="1800" dirty="0"/>
              <a:t>90.9</a:t>
            </a:r>
          </a:p>
          <a:p>
            <a:pPr lvl="2">
              <a:spcBef>
                <a:spcPts val="600"/>
              </a:spcBef>
            </a:pPr>
            <a:r>
              <a:rPr lang="en-US" altLang="ja-JP" sz="1800" b="1" dirty="0"/>
              <a:t>Ensemble : </a:t>
            </a:r>
            <a:r>
              <a:rPr lang="en-US" altLang="ja-JP" sz="1800" dirty="0"/>
              <a:t>93.2 (better than human-level)</a:t>
            </a:r>
          </a:p>
          <a:p>
            <a:pPr marL="0" indent="0">
              <a:spcBef>
                <a:spcPts val="600"/>
              </a:spcBef>
              <a:buNone/>
            </a:pPr>
            <a:r>
              <a:rPr lang="en-US" altLang="ja-JP" sz="2000" b="1" dirty="0">
                <a:solidFill>
                  <a:srgbClr val="EE4036"/>
                </a:solidFill>
              </a:rPr>
              <a:t>3. </a:t>
            </a:r>
            <a:r>
              <a:rPr lang="en-US" altLang="ja-JP" sz="2000" b="1" dirty="0"/>
              <a:t>SWAG ( </a:t>
            </a:r>
            <a:r>
              <a:rPr lang="en-US" altLang="ja-JP" sz="2000" dirty="0"/>
              <a:t>Commonsense Inference </a:t>
            </a:r>
            <a:r>
              <a:rPr lang="en-US" altLang="ja-JP" sz="2000" b="1" dirty="0"/>
              <a:t>)</a:t>
            </a:r>
          </a:p>
          <a:p>
            <a:pPr lvl="1">
              <a:spcBef>
                <a:spcPts val="600"/>
              </a:spcBef>
            </a:pPr>
            <a:r>
              <a:rPr lang="en-US" altLang="ja-JP" sz="1800" dirty="0"/>
              <a:t>BERT_LARGE outperformed </a:t>
            </a:r>
            <a:r>
              <a:rPr lang="en-US" altLang="ja-JP" sz="1800" dirty="0" err="1"/>
              <a:t>ELMo</a:t>
            </a:r>
            <a:r>
              <a:rPr lang="en-US" altLang="ja-JP" sz="1800" dirty="0"/>
              <a:t> by +27.1%</a:t>
            </a:r>
          </a:p>
          <a:p>
            <a:pPr marL="0" indent="0">
              <a:spcBef>
                <a:spcPts val="600"/>
              </a:spcBef>
              <a:buNone/>
            </a:pPr>
            <a:endParaRPr lang="en-US" altLang="ja-JP" sz="2400" b="1" dirty="0">
              <a:solidFill>
                <a:srgbClr val="EE4036"/>
              </a:solidFill>
            </a:endParaRPr>
          </a:p>
        </p:txBody>
      </p:sp>
      <p:graphicFrame>
        <p:nvGraphicFramePr>
          <p:cNvPr id="9" name="Chart 8">
            <a:extLst>
              <a:ext uri="{FF2B5EF4-FFF2-40B4-BE49-F238E27FC236}">
                <a16:creationId xmlns:a16="http://schemas.microsoft.com/office/drawing/2014/main" id="{CF909CBA-A8E8-2878-E365-4B82023D4A4D}"/>
              </a:ext>
            </a:extLst>
          </p:cNvPr>
          <p:cNvGraphicFramePr/>
          <p:nvPr>
            <p:extLst>
              <p:ext uri="{D42A27DB-BD31-4B8C-83A1-F6EECF244321}">
                <p14:modId xmlns:p14="http://schemas.microsoft.com/office/powerpoint/2010/main" val="2351145995"/>
              </p:ext>
            </p:extLst>
          </p:nvPr>
        </p:nvGraphicFramePr>
        <p:xfrm>
          <a:off x="6096000" y="1193871"/>
          <a:ext cx="5911850" cy="44702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0533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FCF65-9964-C97F-8BDC-D36E7B82DC88}"/>
            </a:ext>
          </a:extLst>
        </p:cNvPr>
        <p:cNvGrpSpPr/>
        <p:nvPr/>
      </p:nvGrpSpPr>
      <p:grpSpPr>
        <a:xfrm>
          <a:off x="0" y="0"/>
          <a:ext cx="0" cy="0"/>
          <a:chOff x="0" y="0"/>
          <a:chExt cx="0" cy="0"/>
        </a:xfrm>
      </p:grpSpPr>
      <p:sp>
        <p:nvSpPr>
          <p:cNvPr id="6" name="Title 10">
            <a:extLst>
              <a:ext uri="{FF2B5EF4-FFF2-40B4-BE49-F238E27FC236}">
                <a16:creationId xmlns:a16="http://schemas.microsoft.com/office/drawing/2014/main" id="{E5D0D2F7-A5B2-1D1C-C8B2-A880CD54F216}"/>
              </a:ext>
            </a:extLst>
          </p:cNvPr>
          <p:cNvSpPr>
            <a:spLocks noGrp="1"/>
          </p:cNvSpPr>
          <p:nvPr>
            <p:ph type="title"/>
          </p:nvPr>
        </p:nvSpPr>
        <p:spPr>
          <a:xfrm>
            <a:off x="798089" y="203783"/>
            <a:ext cx="10523531" cy="729358"/>
          </a:xfrm>
        </p:spPr>
        <p:txBody>
          <a:bodyPr>
            <a:normAutofit/>
          </a:bodyPr>
          <a:lstStyle/>
          <a:p>
            <a:r>
              <a:rPr lang="en-US" sz="4400" dirty="0" err="1"/>
              <a:t>ELMo</a:t>
            </a:r>
            <a:r>
              <a:rPr lang="en-US" sz="4400" dirty="0"/>
              <a:t> vs. GPT vs. BERT</a:t>
            </a:r>
          </a:p>
        </p:txBody>
      </p:sp>
      <p:sp>
        <p:nvSpPr>
          <p:cNvPr id="14" name="TextBox 13">
            <a:extLst>
              <a:ext uri="{FF2B5EF4-FFF2-40B4-BE49-F238E27FC236}">
                <a16:creationId xmlns:a16="http://schemas.microsoft.com/office/drawing/2014/main" id="{63FAB468-7E04-3085-000B-A0DDEC20E9BC}"/>
              </a:ext>
            </a:extLst>
          </p:cNvPr>
          <p:cNvSpPr txBox="1"/>
          <p:nvPr/>
        </p:nvSpPr>
        <p:spPr>
          <a:xfrm>
            <a:off x="-568881" y="15533"/>
            <a:ext cx="1143941" cy="830997"/>
          </a:xfrm>
          <a:prstGeom prst="rect">
            <a:avLst/>
          </a:prstGeom>
          <a:noFill/>
        </p:spPr>
        <p:txBody>
          <a:bodyPr wrap="square" rtlCol="0">
            <a:spAutoFit/>
          </a:bodyPr>
          <a:lstStyle/>
          <a:p>
            <a:pPr algn="r"/>
            <a:r>
              <a:rPr lang="en-US" sz="4800" spc="150" dirty="0">
                <a:solidFill>
                  <a:schemeClr val="bg1"/>
                </a:solidFill>
                <a:latin typeface="MingLiU" panose="02020509000000000000" pitchFamily="49" charset="-120"/>
                <a:ea typeface="MingLiU" panose="02020509000000000000" pitchFamily="49" charset="-120"/>
                <a:cs typeface="+mj-cs"/>
              </a:rPr>
              <a:t>8</a:t>
            </a:r>
          </a:p>
        </p:txBody>
      </p:sp>
      <p:sp>
        <p:nvSpPr>
          <p:cNvPr id="2" name="Content Placeholder 17">
            <a:extLst>
              <a:ext uri="{FF2B5EF4-FFF2-40B4-BE49-F238E27FC236}">
                <a16:creationId xmlns:a16="http://schemas.microsoft.com/office/drawing/2014/main" id="{E85DD9B7-A748-5B4A-E569-B6D2DD8A224A}"/>
              </a:ext>
            </a:extLst>
          </p:cNvPr>
          <p:cNvSpPr txBox="1">
            <a:spLocks/>
          </p:cNvSpPr>
          <p:nvPr/>
        </p:nvSpPr>
        <p:spPr>
          <a:xfrm>
            <a:off x="575061" y="1193871"/>
            <a:ext cx="6028940" cy="54603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endParaRPr lang="en-US" altLang="ja-JP" sz="2400" b="1" dirty="0">
              <a:solidFill>
                <a:srgbClr val="EE4036"/>
              </a:solidFill>
            </a:endParaRPr>
          </a:p>
        </p:txBody>
      </p:sp>
      <mc:AlternateContent xmlns:mc="http://schemas.openxmlformats.org/markup-compatibility/2006">
        <mc:Choice xmlns:a14="http://schemas.microsoft.com/office/drawing/2010/main" Requires="a14">
          <p:sp>
            <p:nvSpPr>
              <p:cNvPr id="3" name="Content Placeholder 17">
                <a:extLst>
                  <a:ext uri="{FF2B5EF4-FFF2-40B4-BE49-F238E27FC236}">
                    <a16:creationId xmlns:a16="http://schemas.microsoft.com/office/drawing/2014/main" id="{3DAED893-339D-FD0B-EA20-A0156FB70967}"/>
                  </a:ext>
                </a:extLst>
              </p:cNvPr>
              <p:cNvSpPr txBox="1">
                <a:spLocks/>
              </p:cNvSpPr>
              <p:nvPr/>
            </p:nvSpPr>
            <p:spPr>
              <a:xfrm>
                <a:off x="798088" y="1193871"/>
                <a:ext cx="11025611" cy="54603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altLang="ja-JP" sz="2400" b="1" dirty="0">
                    <a:solidFill>
                      <a:srgbClr val="EE4036"/>
                    </a:solidFill>
                  </a:rPr>
                  <a:t>ELMo : Bidirectional LSTM </a:t>
                </a:r>
              </a:p>
              <a:p>
                <a:pPr marL="0" indent="0" algn="ctr">
                  <a:spcBef>
                    <a:spcPts val="600"/>
                  </a:spcBef>
                  <a:buNone/>
                </a:pPr>
                <a:r>
                  <a:rPr lang="en-US" altLang="ja-JP" sz="2000" b="1" dirty="0">
                    <a:solidFill>
                      <a:schemeClr val="bg1"/>
                    </a:solidFill>
                  </a:rPr>
                  <a:t>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the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cat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sat</a:t>
                </a:r>
                <a:r>
                  <a:rPr lang="en-US" altLang="ja-JP" sz="1600" b="1" dirty="0"/>
                  <a:t> </a:t>
                </a:r>
                <a14:m>
                  <m:oMath xmlns:m="http://schemas.openxmlformats.org/officeDocument/2006/math">
                    <m:r>
                      <a:rPr lang="en-US" altLang="ja-JP" sz="1600" b="1" i="1" smtClean="0">
                        <a:latin typeface="Cambria Math" panose="02040503050406030204" pitchFamily="18" charset="0"/>
                      </a:rPr>
                      <m:t>←</m:t>
                    </m:r>
                  </m:oMath>
                </a14:m>
                <a:r>
                  <a:rPr lang="en-US" altLang="ja-JP" sz="1600" b="1" dirty="0">
                    <a:solidFill>
                      <a:schemeClr val="bg1"/>
                    </a:solidFill>
                  </a:rPr>
                  <a:t> (Reads R</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L)  &amp;&amp;</a:t>
                </a:r>
                <a:r>
                  <a:rPr lang="en-US" altLang="ja-JP" sz="1600" b="1" dirty="0"/>
                  <a:t>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the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cat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sat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a:t>
                </a:r>
                <a:r>
                  <a:rPr lang="en-US" altLang="ja-JP" sz="1600" b="1" dirty="0"/>
                  <a:t>(Reads L</a:t>
                </a:r>
                <a14:m>
                  <m:oMath xmlns:m="http://schemas.openxmlformats.org/officeDocument/2006/math">
                    <m:r>
                      <a:rPr lang="en-US" altLang="ja-JP" sz="1600" b="1" i="1">
                        <a:latin typeface="Cambria Math" panose="02040503050406030204" pitchFamily="18" charset="0"/>
                      </a:rPr>
                      <m:t>→</m:t>
                    </m:r>
                  </m:oMath>
                </a14:m>
                <a:r>
                  <a:rPr lang="en-US" altLang="ja-JP" sz="1600" b="1" dirty="0"/>
                  <a:t>R)</a:t>
                </a:r>
              </a:p>
              <a:p>
                <a:pPr>
                  <a:spcBef>
                    <a:spcPts val="600"/>
                  </a:spcBef>
                </a:pPr>
                <a:r>
                  <a:rPr lang="en-US" altLang="ja-JP" sz="1600" dirty="0"/>
                  <a:t>Words see context only from one side at a time. No integration of both </a:t>
                </a:r>
                <a:r>
                  <a:rPr lang="en-US" altLang="ja-JP" sz="1600" dirty="0" err="1"/>
                  <a:t>dirs</a:t>
                </a:r>
                <a:r>
                  <a:rPr lang="en-US" altLang="ja-JP" sz="1600" dirty="0"/>
                  <a:t> at once.</a:t>
                </a:r>
              </a:p>
              <a:p>
                <a:pPr marL="0" indent="0">
                  <a:spcBef>
                    <a:spcPts val="600"/>
                  </a:spcBef>
                  <a:buNone/>
                </a:pPr>
                <a:r>
                  <a:rPr lang="en-US" altLang="ja-JP" sz="2400" b="1" dirty="0">
                    <a:solidFill>
                      <a:srgbClr val="EE4036"/>
                    </a:solidFill>
                  </a:rPr>
                  <a:t>GPT : Unidirectional Transformer Decoder</a:t>
                </a:r>
              </a:p>
              <a:p>
                <a:pPr marL="0" indent="0" algn="ctr">
                  <a:spcBef>
                    <a:spcPts val="600"/>
                  </a:spcBef>
                  <a:buNone/>
                </a:pP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the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cat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sat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on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the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mat </a:t>
                </a:r>
                <a14:m>
                  <m:oMath xmlns:m="http://schemas.openxmlformats.org/officeDocument/2006/math">
                    <m:r>
                      <a:rPr lang="en-US" altLang="ja-JP" sz="1600" b="1" i="1" smtClean="0">
                        <a:solidFill>
                          <a:schemeClr val="bg1"/>
                        </a:solidFill>
                        <a:latin typeface="Cambria Math" panose="02040503050406030204" pitchFamily="18" charset="0"/>
                      </a:rPr>
                      <m:t>→</m:t>
                    </m:r>
                  </m:oMath>
                </a14:m>
                <a:endParaRPr lang="en-US" altLang="ja-JP" sz="1600" b="1" dirty="0">
                  <a:solidFill>
                    <a:schemeClr val="bg1"/>
                  </a:solidFill>
                </a:endParaRPr>
              </a:p>
              <a:p>
                <a:pPr>
                  <a:spcBef>
                    <a:spcPts val="600"/>
                  </a:spcBef>
                </a:pPr>
                <a:r>
                  <a:rPr lang="en-US" altLang="ja-JP" sz="1600" dirty="0"/>
                  <a:t>Each word can only “see” the words before it, not after.</a:t>
                </a:r>
              </a:p>
              <a:p>
                <a:pPr marL="0" indent="0">
                  <a:spcBef>
                    <a:spcPts val="600"/>
                  </a:spcBef>
                  <a:buNone/>
                </a:pPr>
                <a:r>
                  <a:rPr lang="en-US" altLang="ja-JP" sz="2400" b="1" dirty="0">
                    <a:solidFill>
                      <a:srgbClr val="EE4036"/>
                    </a:solidFill>
                  </a:rPr>
                  <a:t>BERT : Deep Bidirectional Transformer Encoder</a:t>
                </a:r>
              </a:p>
              <a:p>
                <a:pPr marL="0" indent="0" algn="ctr">
                  <a:spcBef>
                    <a:spcPts val="600"/>
                  </a:spcBef>
                  <a:buNone/>
                </a:pPr>
                <a14:m>
                  <m:oMath xmlns:m="http://schemas.openxmlformats.org/officeDocument/2006/math">
                    <m:r>
                      <a:rPr lang="en-US" altLang="ja-JP" sz="1600" b="1" i="1" smtClean="0">
                        <a:solidFill>
                          <a:schemeClr val="bg1"/>
                        </a:solidFill>
                        <a:latin typeface="Cambria Math" panose="02040503050406030204" pitchFamily="18" charset="0"/>
                        <a:ea typeface="Cambria Math" panose="02040503050406030204" pitchFamily="18" charset="0"/>
                      </a:rPr>
                      <m:t>↔</m:t>
                    </m:r>
                  </m:oMath>
                </a14:m>
                <a:r>
                  <a:rPr lang="en-US" altLang="ja-JP" sz="1600" b="1" dirty="0">
                    <a:solidFill>
                      <a:schemeClr val="bg1"/>
                    </a:solidFill>
                  </a:rPr>
                  <a:t> the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[MASK]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sat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on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the </a:t>
                </a:r>
                <a14:m>
                  <m:oMath xmlns:m="http://schemas.openxmlformats.org/officeDocument/2006/math">
                    <m:r>
                      <a:rPr lang="en-US" altLang="ja-JP" sz="1600" b="1" i="1" smtClean="0">
                        <a:solidFill>
                          <a:schemeClr val="bg1"/>
                        </a:solidFill>
                        <a:latin typeface="Cambria Math" panose="02040503050406030204" pitchFamily="18" charset="0"/>
                      </a:rPr>
                      <m:t>↔</m:t>
                    </m:r>
                  </m:oMath>
                </a14:m>
                <a:r>
                  <a:rPr lang="en-US" altLang="ja-JP" sz="1600" b="1" dirty="0">
                    <a:solidFill>
                      <a:schemeClr val="bg1"/>
                    </a:solidFill>
                  </a:rPr>
                  <a:t> mat</a:t>
                </a:r>
              </a:p>
              <a:p>
                <a:pPr>
                  <a:spcBef>
                    <a:spcPts val="600"/>
                  </a:spcBef>
                </a:pPr>
                <a:r>
                  <a:rPr lang="en-US" altLang="ja-JP" sz="1600" dirty="0"/>
                  <a:t>It uses both left and right context at the same time.</a:t>
                </a:r>
              </a:p>
              <a:p>
                <a:pPr marL="0" indent="0">
                  <a:spcBef>
                    <a:spcPts val="600"/>
                  </a:spcBef>
                  <a:buNone/>
                </a:pPr>
                <a:endParaRPr lang="en-US" altLang="ja-JP" sz="1600" dirty="0">
                  <a:solidFill>
                    <a:schemeClr val="bg1"/>
                  </a:solidFill>
                </a:endParaRPr>
              </a:p>
              <a:p>
                <a:pPr>
                  <a:spcBef>
                    <a:spcPts val="600"/>
                  </a:spcBef>
                </a:pPr>
                <a:endParaRPr lang="en-US" altLang="ja-JP" sz="2400" dirty="0">
                  <a:solidFill>
                    <a:srgbClr val="EE4036"/>
                  </a:solidFill>
                </a:endParaRPr>
              </a:p>
            </p:txBody>
          </p:sp>
        </mc:Choice>
        <mc:Fallback>
          <p:sp>
            <p:nvSpPr>
              <p:cNvPr id="3" name="Content Placeholder 17">
                <a:extLst>
                  <a:ext uri="{FF2B5EF4-FFF2-40B4-BE49-F238E27FC236}">
                    <a16:creationId xmlns:a16="http://schemas.microsoft.com/office/drawing/2014/main" id="{3DAED893-339D-FD0B-EA20-A0156FB70967}"/>
                  </a:ext>
                </a:extLst>
              </p:cNvPr>
              <p:cNvSpPr txBox="1">
                <a:spLocks noRot="1" noChangeAspect="1" noMove="1" noResize="1" noEditPoints="1" noAdjustHandles="1" noChangeArrowheads="1" noChangeShapeType="1" noTextEdit="1"/>
              </p:cNvSpPr>
              <p:nvPr/>
            </p:nvSpPr>
            <p:spPr>
              <a:xfrm>
                <a:off x="798088" y="1193871"/>
                <a:ext cx="11025611" cy="5460346"/>
              </a:xfrm>
              <a:prstGeom prst="rect">
                <a:avLst/>
              </a:prstGeom>
              <a:blipFill>
                <a:blip r:embed="rId3"/>
                <a:stretch>
                  <a:fillRect l="-884"/>
                </a:stretch>
              </a:blipFill>
            </p:spPr>
            <p:txBody>
              <a:bodyPr/>
              <a:lstStyle/>
              <a:p>
                <a:r>
                  <a:rPr lang="en-US">
                    <a:noFill/>
                  </a:rPr>
                  <a:t> </a:t>
                </a:r>
              </a:p>
            </p:txBody>
          </p:sp>
        </mc:Fallback>
      </mc:AlternateContent>
    </p:spTree>
    <p:extLst>
      <p:ext uri="{BB962C8B-B14F-4D97-AF65-F5344CB8AC3E}">
        <p14:creationId xmlns:p14="http://schemas.microsoft.com/office/powerpoint/2010/main" val="350775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B8B40-375A-9430-BD8A-B28D755ABEF8}"/>
            </a:ext>
          </a:extLst>
        </p:cNvPr>
        <p:cNvGrpSpPr/>
        <p:nvPr/>
      </p:nvGrpSpPr>
      <p:grpSpPr>
        <a:xfrm>
          <a:off x="0" y="0"/>
          <a:ext cx="0" cy="0"/>
          <a:chOff x="0" y="0"/>
          <a:chExt cx="0" cy="0"/>
        </a:xfrm>
      </p:grpSpPr>
      <p:sp>
        <p:nvSpPr>
          <p:cNvPr id="6" name="Title 10">
            <a:extLst>
              <a:ext uri="{FF2B5EF4-FFF2-40B4-BE49-F238E27FC236}">
                <a16:creationId xmlns:a16="http://schemas.microsoft.com/office/drawing/2014/main" id="{813DA82E-C8D2-7815-EA6E-5DB61C3B8962}"/>
              </a:ext>
            </a:extLst>
          </p:cNvPr>
          <p:cNvSpPr>
            <a:spLocks noGrp="1"/>
          </p:cNvSpPr>
          <p:nvPr>
            <p:ph type="title"/>
          </p:nvPr>
        </p:nvSpPr>
        <p:spPr>
          <a:xfrm>
            <a:off x="798089" y="203783"/>
            <a:ext cx="10523531" cy="729358"/>
          </a:xfrm>
        </p:spPr>
        <p:txBody>
          <a:bodyPr>
            <a:normAutofit/>
          </a:bodyPr>
          <a:lstStyle/>
          <a:p>
            <a:r>
              <a:rPr lang="en-US" sz="4400" dirty="0" err="1"/>
              <a:t>ELMo</a:t>
            </a:r>
            <a:r>
              <a:rPr lang="en-US" sz="4400" dirty="0"/>
              <a:t> vs. GPT vs. BERT</a:t>
            </a:r>
          </a:p>
        </p:txBody>
      </p:sp>
      <p:sp>
        <p:nvSpPr>
          <p:cNvPr id="14" name="TextBox 13">
            <a:extLst>
              <a:ext uri="{FF2B5EF4-FFF2-40B4-BE49-F238E27FC236}">
                <a16:creationId xmlns:a16="http://schemas.microsoft.com/office/drawing/2014/main" id="{434A319D-E89F-39CA-4F7E-B085A64FAA26}"/>
              </a:ext>
            </a:extLst>
          </p:cNvPr>
          <p:cNvSpPr txBox="1"/>
          <p:nvPr/>
        </p:nvSpPr>
        <p:spPr>
          <a:xfrm>
            <a:off x="-568881" y="15533"/>
            <a:ext cx="1143941" cy="830997"/>
          </a:xfrm>
          <a:prstGeom prst="rect">
            <a:avLst/>
          </a:prstGeom>
          <a:noFill/>
        </p:spPr>
        <p:txBody>
          <a:bodyPr wrap="square" rtlCol="0">
            <a:spAutoFit/>
          </a:bodyPr>
          <a:lstStyle/>
          <a:p>
            <a:pPr algn="r"/>
            <a:r>
              <a:rPr lang="en-US" sz="4800" spc="150" dirty="0">
                <a:solidFill>
                  <a:schemeClr val="bg1"/>
                </a:solidFill>
                <a:latin typeface="MingLiU" panose="02020509000000000000" pitchFamily="49" charset="-120"/>
                <a:ea typeface="MingLiU" panose="02020509000000000000" pitchFamily="49" charset="-120"/>
                <a:cs typeface="+mj-cs"/>
              </a:rPr>
              <a:t>9</a:t>
            </a:r>
          </a:p>
        </p:txBody>
      </p:sp>
      <p:sp>
        <p:nvSpPr>
          <p:cNvPr id="2" name="Content Placeholder 17">
            <a:extLst>
              <a:ext uri="{FF2B5EF4-FFF2-40B4-BE49-F238E27FC236}">
                <a16:creationId xmlns:a16="http://schemas.microsoft.com/office/drawing/2014/main" id="{84111DBB-54C3-BB71-3053-32BAE7F380A3}"/>
              </a:ext>
            </a:extLst>
          </p:cNvPr>
          <p:cNvSpPr txBox="1">
            <a:spLocks/>
          </p:cNvSpPr>
          <p:nvPr/>
        </p:nvSpPr>
        <p:spPr>
          <a:xfrm>
            <a:off x="575061" y="1193871"/>
            <a:ext cx="6028940" cy="54603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endParaRPr lang="en-US" altLang="ja-JP" sz="2400" b="1" dirty="0">
              <a:solidFill>
                <a:srgbClr val="EE4036"/>
              </a:solidFill>
            </a:endParaRPr>
          </a:p>
        </p:txBody>
      </p:sp>
      <p:graphicFrame>
        <p:nvGraphicFramePr>
          <p:cNvPr id="4" name="Table 3">
            <a:extLst>
              <a:ext uri="{FF2B5EF4-FFF2-40B4-BE49-F238E27FC236}">
                <a16:creationId xmlns:a16="http://schemas.microsoft.com/office/drawing/2014/main" id="{11694089-8E03-E795-0948-D8EE07958D1F}"/>
              </a:ext>
            </a:extLst>
          </p:cNvPr>
          <p:cNvGraphicFramePr>
            <a:graphicFrameLocks noGrp="1"/>
          </p:cNvGraphicFramePr>
          <p:nvPr>
            <p:extLst>
              <p:ext uri="{D42A27DB-BD31-4B8C-83A1-F6EECF244321}">
                <p14:modId xmlns:p14="http://schemas.microsoft.com/office/powerpoint/2010/main" val="2721656312"/>
              </p:ext>
            </p:extLst>
          </p:nvPr>
        </p:nvGraphicFramePr>
        <p:xfrm>
          <a:off x="834234" y="1193871"/>
          <a:ext cx="10786266" cy="4131734"/>
        </p:xfrm>
        <a:graphic>
          <a:graphicData uri="http://schemas.openxmlformats.org/drawingml/2006/table">
            <a:tbl>
              <a:tblPr firstRow="1" bandRow="1">
                <a:tableStyleId>{5C22544A-7EE6-4342-B048-85BDC9FD1C3A}</a:tableStyleId>
              </a:tblPr>
              <a:tblGrid>
                <a:gridCol w="1417027">
                  <a:extLst>
                    <a:ext uri="{9D8B030D-6E8A-4147-A177-3AD203B41FA5}">
                      <a16:colId xmlns:a16="http://schemas.microsoft.com/office/drawing/2014/main" val="1271707571"/>
                    </a:ext>
                  </a:extLst>
                </a:gridCol>
                <a:gridCol w="1836184">
                  <a:extLst>
                    <a:ext uri="{9D8B030D-6E8A-4147-A177-3AD203B41FA5}">
                      <a16:colId xmlns:a16="http://schemas.microsoft.com/office/drawing/2014/main" val="3721732117"/>
                    </a:ext>
                  </a:extLst>
                </a:gridCol>
                <a:gridCol w="1790700">
                  <a:extLst>
                    <a:ext uri="{9D8B030D-6E8A-4147-A177-3AD203B41FA5}">
                      <a16:colId xmlns:a16="http://schemas.microsoft.com/office/drawing/2014/main" val="1718576118"/>
                    </a:ext>
                  </a:extLst>
                </a:gridCol>
                <a:gridCol w="2440355">
                  <a:extLst>
                    <a:ext uri="{9D8B030D-6E8A-4147-A177-3AD203B41FA5}">
                      <a16:colId xmlns:a16="http://schemas.microsoft.com/office/drawing/2014/main" val="2677377221"/>
                    </a:ext>
                  </a:extLst>
                </a:gridCol>
                <a:gridCol w="3302000">
                  <a:extLst>
                    <a:ext uri="{9D8B030D-6E8A-4147-A177-3AD203B41FA5}">
                      <a16:colId xmlns:a16="http://schemas.microsoft.com/office/drawing/2014/main" val="1710604306"/>
                    </a:ext>
                  </a:extLst>
                </a:gridCol>
              </a:tblGrid>
              <a:tr h="881729">
                <a:tc>
                  <a:txBody>
                    <a:bodyPr/>
                    <a:lstStyle/>
                    <a:p>
                      <a:pPr algn="ctr"/>
                      <a:r>
                        <a:rPr lang="en-US" dirty="0"/>
                        <a:t>Model</a:t>
                      </a:r>
                    </a:p>
                  </a:txBody>
                  <a:tcPr anchor="ctr"/>
                </a:tc>
                <a:tc>
                  <a:txBody>
                    <a:bodyPr/>
                    <a:lstStyle/>
                    <a:p>
                      <a:pPr algn="ctr"/>
                      <a:r>
                        <a:rPr lang="en-US" dirty="0"/>
                        <a:t>Context Type</a:t>
                      </a:r>
                    </a:p>
                  </a:txBody>
                  <a:tcPr anchor="ctr"/>
                </a:tc>
                <a:tc>
                  <a:txBody>
                    <a:bodyPr/>
                    <a:lstStyle/>
                    <a:p>
                      <a:pPr algn="ctr"/>
                      <a:r>
                        <a:rPr lang="en-US" dirty="0"/>
                        <a:t>Pretraining Mask</a:t>
                      </a:r>
                    </a:p>
                  </a:txBody>
                  <a:tcPr anchor="ctr"/>
                </a:tc>
                <a:tc>
                  <a:txBody>
                    <a:bodyPr/>
                    <a:lstStyle/>
                    <a:p>
                      <a:pPr algn="ctr"/>
                      <a:r>
                        <a:rPr lang="en-US" dirty="0"/>
                        <a:t>Used For</a:t>
                      </a:r>
                    </a:p>
                  </a:txBody>
                  <a:tcPr anchor="ctr"/>
                </a:tc>
                <a:tc>
                  <a:txBody>
                    <a:bodyPr/>
                    <a:lstStyle/>
                    <a:p>
                      <a:pPr algn="ctr"/>
                      <a:r>
                        <a:rPr lang="en-US" dirty="0"/>
                        <a:t>Limitations</a:t>
                      </a:r>
                    </a:p>
                  </a:txBody>
                  <a:tcPr anchor="ctr"/>
                </a:tc>
                <a:extLst>
                  <a:ext uri="{0D108BD9-81ED-4DB2-BD59-A6C34878D82A}">
                    <a16:rowId xmlns:a16="http://schemas.microsoft.com/office/drawing/2014/main" val="2328241879"/>
                  </a:ext>
                </a:extLst>
              </a:tr>
              <a:tr h="1083335">
                <a:tc>
                  <a:txBody>
                    <a:bodyPr/>
                    <a:lstStyle/>
                    <a:p>
                      <a:pPr algn="ctr"/>
                      <a:r>
                        <a:rPr lang="en-US" b="1" dirty="0" err="1"/>
                        <a:t>ELMo</a:t>
                      </a:r>
                      <a:endParaRPr lang="en-US" b="1" dirty="0"/>
                    </a:p>
                  </a:txBody>
                  <a:tcPr anchor="ctr"/>
                </a:tc>
                <a:tc>
                  <a:txBody>
                    <a:bodyPr/>
                    <a:lstStyle/>
                    <a:p>
                      <a:pPr algn="ctr"/>
                      <a:r>
                        <a:rPr lang="en-US" dirty="0"/>
                        <a:t>LTR + RTL </a:t>
                      </a:r>
                      <a:r>
                        <a:rPr lang="en-US" dirty="0" err="1"/>
                        <a:t>Concat</a:t>
                      </a:r>
                      <a:endParaRPr lang="en-US" dirty="0"/>
                    </a:p>
                  </a:txBody>
                  <a:tcPr anchor="ctr"/>
                </a:tc>
                <a:tc>
                  <a:txBody>
                    <a:bodyPr/>
                    <a:lstStyle/>
                    <a:p>
                      <a:pPr algn="ctr"/>
                      <a:r>
                        <a:rPr lang="en-US" dirty="0"/>
                        <a:t>LM (No Mask)</a:t>
                      </a:r>
                    </a:p>
                  </a:txBody>
                  <a:tcPr anchor="ctr"/>
                </a:tc>
                <a:tc>
                  <a:txBody>
                    <a:bodyPr/>
                    <a:lstStyle/>
                    <a:p>
                      <a:pPr algn="ctr"/>
                      <a:r>
                        <a:rPr lang="en-US" dirty="0"/>
                        <a:t>Feature Extraction</a:t>
                      </a:r>
                    </a:p>
                  </a:txBody>
                  <a:tcPr anchor="ctr"/>
                </a:tc>
                <a:tc>
                  <a:txBody>
                    <a:bodyPr/>
                    <a:lstStyle/>
                    <a:p>
                      <a:pPr algn="ctr"/>
                      <a:r>
                        <a:rPr lang="en-US" dirty="0"/>
                        <a:t>Shallow fusion, no fine-tuning</a:t>
                      </a:r>
                    </a:p>
                  </a:txBody>
                  <a:tcPr anchor="ctr"/>
                </a:tc>
                <a:extLst>
                  <a:ext uri="{0D108BD9-81ED-4DB2-BD59-A6C34878D82A}">
                    <a16:rowId xmlns:a16="http://schemas.microsoft.com/office/drawing/2014/main" val="1118776119"/>
                  </a:ext>
                </a:extLst>
              </a:tr>
              <a:tr h="1083335">
                <a:tc>
                  <a:txBody>
                    <a:bodyPr/>
                    <a:lstStyle/>
                    <a:p>
                      <a:pPr algn="ctr"/>
                      <a:r>
                        <a:rPr lang="en-US" b="1" dirty="0"/>
                        <a:t>GPT</a:t>
                      </a:r>
                    </a:p>
                  </a:txBody>
                  <a:tcPr anchor="ctr"/>
                </a:tc>
                <a:tc>
                  <a:txBody>
                    <a:bodyPr/>
                    <a:lstStyle/>
                    <a:p>
                      <a:pPr algn="ctr"/>
                      <a:r>
                        <a:rPr lang="en-US" dirty="0"/>
                        <a:t>LTR Only</a:t>
                      </a:r>
                    </a:p>
                  </a:txBody>
                  <a:tcPr anchor="ctr"/>
                </a:tc>
                <a:tc>
                  <a:txBody>
                    <a:bodyPr/>
                    <a:lstStyle/>
                    <a:p>
                      <a:pPr algn="ctr"/>
                      <a:r>
                        <a:rPr lang="en-US" dirty="0"/>
                        <a:t>LM (Next Word)</a:t>
                      </a:r>
                    </a:p>
                  </a:txBody>
                  <a:tcPr anchor="ctr"/>
                </a:tc>
                <a:tc>
                  <a:txBody>
                    <a:bodyPr/>
                    <a:lstStyle/>
                    <a:p>
                      <a:pPr algn="ctr"/>
                      <a:r>
                        <a:rPr lang="en-US" dirty="0"/>
                        <a:t>Task-specific Fine-tuning</a:t>
                      </a:r>
                    </a:p>
                  </a:txBody>
                  <a:tcPr anchor="ctr"/>
                </a:tc>
                <a:tc>
                  <a:txBody>
                    <a:bodyPr/>
                    <a:lstStyle/>
                    <a:p>
                      <a:pPr algn="ctr"/>
                      <a:r>
                        <a:rPr lang="en-US" dirty="0"/>
                        <a:t>Can’t use right context</a:t>
                      </a:r>
                    </a:p>
                  </a:txBody>
                  <a:tcPr anchor="ctr"/>
                </a:tc>
                <a:extLst>
                  <a:ext uri="{0D108BD9-81ED-4DB2-BD59-A6C34878D82A}">
                    <a16:rowId xmlns:a16="http://schemas.microsoft.com/office/drawing/2014/main" val="457877033"/>
                  </a:ext>
                </a:extLst>
              </a:tr>
              <a:tr h="1083335">
                <a:tc>
                  <a:txBody>
                    <a:bodyPr/>
                    <a:lstStyle/>
                    <a:p>
                      <a:pPr algn="ctr"/>
                      <a:r>
                        <a:rPr lang="en-US" b="1" dirty="0"/>
                        <a:t>BERT</a:t>
                      </a:r>
                    </a:p>
                  </a:txBody>
                  <a:tcPr anchor="ctr"/>
                </a:tc>
                <a:tc>
                  <a:txBody>
                    <a:bodyPr/>
                    <a:lstStyle/>
                    <a:p>
                      <a:pPr algn="ctr"/>
                      <a:r>
                        <a:rPr lang="en-US" dirty="0"/>
                        <a:t>Deep Bidirectional</a:t>
                      </a:r>
                    </a:p>
                  </a:txBody>
                  <a:tcPr anchor="ctr"/>
                </a:tc>
                <a:tc>
                  <a:txBody>
                    <a:bodyPr/>
                    <a:lstStyle/>
                    <a:p>
                      <a:pPr algn="ctr"/>
                      <a:r>
                        <a:rPr lang="en-US" dirty="0"/>
                        <a:t>MLM + NSP</a:t>
                      </a:r>
                    </a:p>
                  </a:txBody>
                  <a:tcPr anchor="ctr"/>
                </a:tc>
                <a:tc>
                  <a:txBody>
                    <a:bodyPr/>
                    <a:lstStyle/>
                    <a:p>
                      <a:pPr algn="ctr"/>
                      <a:r>
                        <a:rPr lang="en-US" dirty="0"/>
                        <a:t>Task-specific Fine-tuning</a:t>
                      </a:r>
                    </a:p>
                  </a:txBody>
                  <a:tcPr anchor="ctr"/>
                </a:tc>
                <a:tc>
                  <a:txBody>
                    <a:bodyPr/>
                    <a:lstStyle/>
                    <a:p>
                      <a:pPr algn="ctr"/>
                      <a:r>
                        <a:rPr lang="en-US" dirty="0"/>
                        <a:t>Higher training cost, slower inference</a:t>
                      </a:r>
                    </a:p>
                  </a:txBody>
                  <a:tcPr anchor="ctr"/>
                </a:tc>
                <a:extLst>
                  <a:ext uri="{0D108BD9-81ED-4DB2-BD59-A6C34878D82A}">
                    <a16:rowId xmlns:a16="http://schemas.microsoft.com/office/drawing/2014/main" val="3210806890"/>
                  </a:ext>
                </a:extLst>
              </a:tr>
            </a:tbl>
          </a:graphicData>
        </a:graphic>
      </p:graphicFrame>
      <p:sp>
        <p:nvSpPr>
          <p:cNvPr id="7" name="TextBox 6">
            <a:extLst>
              <a:ext uri="{FF2B5EF4-FFF2-40B4-BE49-F238E27FC236}">
                <a16:creationId xmlns:a16="http://schemas.microsoft.com/office/drawing/2014/main" id="{2A282CA0-B2D2-C405-448C-A08020E7DF9D}"/>
              </a:ext>
            </a:extLst>
          </p:cNvPr>
          <p:cNvSpPr txBox="1"/>
          <p:nvPr/>
        </p:nvSpPr>
        <p:spPr>
          <a:xfrm>
            <a:off x="798089" y="5435913"/>
            <a:ext cx="10818850" cy="1000274"/>
          </a:xfrm>
          <a:prstGeom prst="rect">
            <a:avLst/>
          </a:prstGeom>
          <a:noFill/>
        </p:spPr>
        <p:txBody>
          <a:bodyPr wrap="square">
            <a:spAutoFit/>
          </a:bodyPr>
          <a:lstStyle/>
          <a:p>
            <a:pPr marL="0" indent="0">
              <a:spcBef>
                <a:spcPts val="600"/>
              </a:spcBef>
              <a:buFont typeface="Arial" panose="020B0604020202020204" pitchFamily="34" charset="0"/>
              <a:buNone/>
            </a:pPr>
            <a:r>
              <a:rPr lang="en-US" b="1" dirty="0">
                <a:solidFill>
                  <a:schemeClr val="bg1"/>
                </a:solidFill>
              </a:rPr>
              <a:t>Why BERT Wins</a:t>
            </a:r>
            <a:r>
              <a:rPr lang="en-US" sz="1800" b="1" dirty="0">
                <a:solidFill>
                  <a:schemeClr val="bg1"/>
                </a:solidFill>
              </a:rPr>
              <a:t> : </a:t>
            </a:r>
          </a:p>
          <a:p>
            <a:pPr lvl="1">
              <a:spcBef>
                <a:spcPts val="600"/>
              </a:spcBef>
            </a:pPr>
            <a:r>
              <a:rPr lang="en-US" dirty="0">
                <a:solidFill>
                  <a:schemeClr val="bg1"/>
                </a:solidFill>
              </a:rPr>
              <a:t>BERT was the first to use deep two-way context and support easy fine-tuning — helping it outperform past models on tasks like question answering and sentiment analysis.</a:t>
            </a:r>
            <a:endParaRPr lang="en-US" b="1" dirty="0">
              <a:solidFill>
                <a:schemeClr val="bg1"/>
              </a:solidFill>
            </a:endParaRPr>
          </a:p>
        </p:txBody>
      </p:sp>
    </p:spTree>
    <p:extLst>
      <p:ext uri="{BB962C8B-B14F-4D97-AF65-F5344CB8AC3E}">
        <p14:creationId xmlns:p14="http://schemas.microsoft.com/office/powerpoint/2010/main" val="837466817"/>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377</TotalTime>
  <Words>1687</Words>
  <Application>Microsoft Office PowerPoint</Application>
  <PresentationFormat>Widescreen</PresentationFormat>
  <Paragraphs>240</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Meiryo UI</vt:lpstr>
      <vt:lpstr>MingLiU</vt:lpstr>
      <vt:lpstr>Arial</vt:lpstr>
      <vt:lpstr>Calibri</vt:lpstr>
      <vt:lpstr>Cambria Math</vt:lpstr>
      <vt:lpstr>Wingdings</vt:lpstr>
      <vt:lpstr>Bold Tech</vt:lpstr>
      <vt:lpstr>Pre-training of Deep Bidirectional Transformers for Language Understanding</vt:lpstr>
      <vt:lpstr>Why BERT was Needed in NLP.</vt:lpstr>
      <vt:lpstr>Problem Statement.</vt:lpstr>
      <vt:lpstr>How BERT Learns Language.</vt:lpstr>
      <vt:lpstr>Core Contributions of BERT</vt:lpstr>
      <vt:lpstr>Technical Details of BERT</vt:lpstr>
      <vt:lpstr>Technical Details of BERT</vt:lpstr>
      <vt:lpstr>ELMo vs. GPT vs. BERT</vt:lpstr>
      <vt:lpstr>ELMo vs. GPT vs. BERT</vt:lpstr>
      <vt:lpstr>Conclusion &amp; 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Colin Kirby</dc:creator>
  <cp:lastModifiedBy>Colin Kirby</cp:lastModifiedBy>
  <cp:revision>25</cp:revision>
  <dcterms:created xsi:type="dcterms:W3CDTF">2025-04-05T21:53:28Z</dcterms:created>
  <dcterms:modified xsi:type="dcterms:W3CDTF">2025-04-06T04:11:10Z</dcterms:modified>
</cp:coreProperties>
</file>